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7" r:id="rId2"/>
    <p:sldId id="288" r:id="rId3"/>
    <p:sldId id="289" r:id="rId4"/>
    <p:sldId id="290" r:id="rId5"/>
    <p:sldId id="259" r:id="rId6"/>
    <p:sldId id="266" r:id="rId7"/>
    <p:sldId id="264" r:id="rId8"/>
    <p:sldId id="268" r:id="rId9"/>
    <p:sldId id="274" r:id="rId10"/>
    <p:sldId id="269" r:id="rId11"/>
    <p:sldId id="267" r:id="rId12"/>
    <p:sldId id="270" r:id="rId13"/>
    <p:sldId id="260" r:id="rId14"/>
    <p:sldId id="265" r:id="rId15"/>
    <p:sldId id="276" r:id="rId16"/>
    <p:sldId id="349" r:id="rId17"/>
    <p:sldId id="350" r:id="rId18"/>
    <p:sldId id="351" r:id="rId19"/>
    <p:sldId id="332" r:id="rId20"/>
    <p:sldId id="273" r:id="rId21"/>
    <p:sldId id="301" r:id="rId22"/>
    <p:sldId id="302" r:id="rId23"/>
    <p:sldId id="507" r:id="rId24"/>
    <p:sldId id="508" r:id="rId25"/>
    <p:sldId id="510" r:id="rId26"/>
    <p:sldId id="511" r:id="rId27"/>
    <p:sldId id="512" r:id="rId28"/>
    <p:sldId id="513" r:id="rId29"/>
    <p:sldId id="414" r:id="rId30"/>
    <p:sldId id="416" r:id="rId31"/>
    <p:sldId id="417" r:id="rId32"/>
    <p:sldId id="420" r:id="rId33"/>
    <p:sldId id="421" r:id="rId34"/>
    <p:sldId id="423" r:id="rId35"/>
    <p:sldId id="430" r:id="rId36"/>
    <p:sldId id="431" r:id="rId37"/>
    <p:sldId id="432" r:id="rId38"/>
    <p:sldId id="261" r:id="rId39"/>
    <p:sldId id="262" r:id="rId40"/>
    <p:sldId id="263" r:id="rId41"/>
    <p:sldId id="294" r:id="rId42"/>
    <p:sldId id="291" r:id="rId43"/>
    <p:sldId id="295" r:id="rId44"/>
    <p:sldId id="296" r:id="rId45"/>
    <p:sldId id="292" r:id="rId46"/>
    <p:sldId id="293" r:id="rId47"/>
    <p:sldId id="297" r:id="rId48"/>
    <p:sldId id="271" r:id="rId49"/>
    <p:sldId id="272" r:id="rId50"/>
    <p:sldId id="275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7" r:id="rId61"/>
    <p:sldId id="298" r:id="rId62"/>
    <p:sldId id="299" r:id="rId63"/>
    <p:sldId id="300" r:id="rId64"/>
    <p:sldId id="303" r:id="rId65"/>
    <p:sldId id="509" r:id="rId66"/>
    <p:sldId id="514" r:id="rId67"/>
    <p:sldId id="286" r:id="rId68"/>
    <p:sldId id="256" r:id="rId69"/>
  </p:sldIdLst>
  <p:sldSz cx="10080625" cy="5670550"/>
  <p:notesSz cx="7559675" cy="10691813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A476F-F0CC-41E8-92F1-CC9C4363650D}" v="28" dt="2023-09-19T01:19:17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0648-8FB4-4DB5-8846-3A73A4B482B5}" type="datetimeFigureOut">
              <a:rPr lang="es-AR" smtClean="0"/>
              <a:t>20/9/2023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4C8E0-48A8-4460-8E05-33CA8217ED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170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7AA0C1-17B1-DF49-80F0-F2CF6430FB54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pt-BR" altLang="pt-BR"/>
              <a:t>&lt;header&gt;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4C248-073D-224B-816B-E6B7E74AE79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pt-BR" altLang="pt-BR"/>
              <a:t>&lt;date/time&gt;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A8442-DBCE-2A4C-A05A-0EAFBFC71BE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pt-BR" altLang="pt-BR"/>
              <a:t>&lt;footer&gt;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B885D-D93D-084F-A804-C7E17358B9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D6E89D-A69A-A444-8607-76258B8B63A8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24929" name="Text Box 1">
            <a:extLst>
              <a:ext uri="{FF2B5EF4-FFF2-40B4-BE49-F238E27FC236}">
                <a16:creationId xmlns:a16="http://schemas.microsoft.com/office/drawing/2014/main" id="{7988D628-AB64-B547-AEC4-C61481677E2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Text Box 2">
            <a:extLst>
              <a:ext uri="{FF2B5EF4-FFF2-40B4-BE49-F238E27FC236}">
                <a16:creationId xmlns:a16="http://schemas.microsoft.com/office/drawing/2014/main" id="{A7A172C0-57CD-CB4A-9894-D48D789C1B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108DC99F-11FD-874A-82C0-0D19AF779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FEC41FC7-529D-F94B-8232-B556C57E4E7F}" type="slidenum">
              <a:rPr lang="pt-BR" altLang="pt-BR" sz="1200"/>
              <a:pPr algn="r">
                <a:buClrTx/>
                <a:buFontTx/>
                <a:buNone/>
              </a:pPr>
              <a:t>17</a:t>
            </a:fld>
            <a:endParaRPr lang="pt-BR" altLang="pt-BR" sz="1200"/>
          </a:p>
        </p:txBody>
      </p:sp>
    </p:spTree>
    <p:extLst>
      <p:ext uri="{BB962C8B-B14F-4D97-AF65-F5344CB8AC3E}">
        <p14:creationId xmlns:p14="http://schemas.microsoft.com/office/powerpoint/2010/main" val="193117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938FEF9-66C8-BB4D-B13F-9FE411E0CCB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pt-BR" altLang="pt-BR"/>
              <a:t>&lt;header&gt;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B139B6-0F9A-3143-8742-981474AF509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pt-BR" altLang="pt-BR"/>
              <a:t>&lt;date/time&gt;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FA1120-77DD-5249-AE59-E5B9AB4E176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pt-BR" altLang="pt-BR"/>
              <a:t>&lt;footer&gt;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D237C4D-051C-684B-8866-3C9C5289C1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79A3B8-9DD1-844E-8DAC-072123B541C9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25953" name="Text Box 1">
            <a:extLst>
              <a:ext uri="{FF2B5EF4-FFF2-40B4-BE49-F238E27FC236}">
                <a16:creationId xmlns:a16="http://schemas.microsoft.com/office/drawing/2014/main" id="{D72D6E9E-37F9-8A48-8469-BD04342529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Text Box 2">
            <a:extLst>
              <a:ext uri="{FF2B5EF4-FFF2-40B4-BE49-F238E27FC236}">
                <a16:creationId xmlns:a16="http://schemas.microsoft.com/office/drawing/2014/main" id="{652AF09E-1BDC-0746-8C10-F08CF73F746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438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9A0CCDD-A89B-F249-809F-D27F35AE3D5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pt-BR" altLang="pt-BR"/>
              <a:t>&lt;header&gt;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C3652C-9B3F-7C42-821B-930133C2380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pt-BR" altLang="pt-BR"/>
              <a:t>&lt;date/time&gt;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4CE589-175D-6B42-AE55-942621C47FB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pt-BR" altLang="pt-BR"/>
              <a:t>&lt;footer&gt;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10DC50E-FBB5-FA4C-A727-3A2BED419A1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91D72F-22CD-754C-9459-D2ADE051F928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30049" name="Text Box 1">
            <a:extLst>
              <a:ext uri="{FF2B5EF4-FFF2-40B4-BE49-F238E27FC236}">
                <a16:creationId xmlns:a16="http://schemas.microsoft.com/office/drawing/2014/main" id="{104235C4-DCE0-964F-A935-34D9DA4B3BC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0" name="Text Box 2">
            <a:extLst>
              <a:ext uri="{FF2B5EF4-FFF2-40B4-BE49-F238E27FC236}">
                <a16:creationId xmlns:a16="http://schemas.microsoft.com/office/drawing/2014/main" id="{65EBE27E-DF2F-FC48-A462-7F7F41EF56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83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BEA11CE-F235-FF43-9C83-05D55642296A}" type="slidenum">
              <a:rPr lang="en-US" sz="120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147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518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1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073F73D-82D7-46EE-A40E-919CA72FDC5B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F13A601-339B-42C9-94B6-CA122866F5CA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869E7E9-CB62-4B36-A0CC-3627B07E85ED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7C1B70F-CE17-48FB-93F1-F39366366C90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D574-A220-4510-8329-87591AA1BB52}" type="datetimeFigureOut">
              <a:rPr lang="pt-BR" smtClean="0"/>
              <a:pPr/>
              <a:t>20/09/2023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96C-B0E9-481A-8233-B1933CB950D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430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1761546"/>
            <a:ext cx="8568531" cy="121549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3213311"/>
            <a:ext cx="7056438" cy="14491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D574-A220-4510-8329-87591AA1BB52}" type="datetimeFigureOut">
              <a:rPr lang="pt-BR" smtClean="0"/>
              <a:pPr/>
              <a:t>20/09/2023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96C-B0E9-481A-8233-B1933CB950D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589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3271A4A-9912-4953-8F4F-D63FB647C225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28E515B-1147-471C-AF56-E9480E74B6FD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DFF04E7-73BE-4647-83C9-822DB5F9FCFE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5E34FEE-AE8F-4723-996A-CF33BB0AFDA3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4EEBBC2-03A1-47C6-890C-C87CDEE6F51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F8E7C71-AA84-44AC-ACD3-D579FB3116CA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0B4C12-FE78-49A2-A1FA-5A7B62D3C0D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C0319C4-C69C-4B70-B359-6BF9D9EC301A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3465A4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3465A4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3465A4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3465A4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3465A4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3465A4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3465A4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3465A4"/>
                </a:solidFill>
                <a:latin typeface="Arial"/>
              </a:rPr>
              <a:t>7.º nível da estrutura de tópicos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4D615C7-6301-4302-8417-42E90604CB68}" type="slidenum"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pt-B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luciana.londe@cemaden.gov.b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aixaDeTexto 42"/>
          <p:cNvSpPr txBox="1"/>
          <p:nvPr/>
        </p:nvSpPr>
        <p:spPr>
          <a:xfrm>
            <a:off x="480600" y="2171135"/>
            <a:ext cx="5203508" cy="248736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pt-BR" sz="4000" b="0" strike="noStrike" spc="-1" dirty="0">
                <a:solidFill>
                  <a:srgbClr val="FFFFFF"/>
                </a:solidFill>
                <a:latin typeface="Arial"/>
              </a:rPr>
              <a:t>Resiliência e redução de riscos e desastres em ambientes urbanos</a:t>
            </a:r>
            <a:endParaRPr lang="pt-BR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A34952-6943-A7E5-9EE9-5CBCF0161F77}"/>
              </a:ext>
            </a:extLst>
          </p:cNvPr>
          <p:cNvSpPr txBox="1"/>
          <p:nvPr/>
        </p:nvSpPr>
        <p:spPr>
          <a:xfrm>
            <a:off x="3486955" y="4228296"/>
            <a:ext cx="2592569" cy="430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pt-BR" sz="2400" spc="-1" dirty="0">
                <a:solidFill>
                  <a:srgbClr val="FFFFFF"/>
                </a:solidFill>
                <a:latin typeface="Arial"/>
              </a:rPr>
              <a:t>Luciana R. Londe</a:t>
            </a:r>
            <a:endParaRPr lang="pt-B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ECF570-E90B-451A-AF31-D9F852AE4675}"/>
              </a:ext>
            </a:extLst>
          </p:cNvPr>
          <p:cNvSpPr txBox="1"/>
          <p:nvPr/>
        </p:nvSpPr>
        <p:spPr>
          <a:xfrm>
            <a:off x="4598359" y="4856481"/>
            <a:ext cx="1601719" cy="430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pt-BR" sz="2400" spc="-1" dirty="0" err="1">
                <a:solidFill>
                  <a:srgbClr val="FFFFFF"/>
                </a:solidFill>
                <a:latin typeface="Arial"/>
              </a:rPr>
              <a:t>Cemaden</a:t>
            </a:r>
            <a:endParaRPr lang="pt-B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omingos.urbano\Documents\Coordenação\Mário Mendiondo\CAPES\divulgaodaredederadaresdocemaden\radar_salvador.jpg">
            <a:extLst>
              <a:ext uri="{FF2B5EF4-FFF2-40B4-BE49-F238E27FC236}">
                <a16:creationId xmlns:a16="http://schemas.microsoft.com/office/drawing/2014/main" id="{F2BDA8FC-B77D-4955-96D2-2A85CB29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02" y="2630395"/>
            <a:ext cx="2199578" cy="29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6438791-CD6D-4EFB-97F3-FD4769323B01}"/>
              </a:ext>
            </a:extLst>
          </p:cNvPr>
          <p:cNvSpPr txBox="1"/>
          <p:nvPr/>
        </p:nvSpPr>
        <p:spPr>
          <a:xfrm>
            <a:off x="7692246" y="2846320"/>
            <a:ext cx="212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Radar </a:t>
            </a:r>
            <a:r>
              <a:rPr lang="en-US" sz="1400" dirty="0" err="1"/>
              <a:t>em</a:t>
            </a:r>
            <a:r>
              <a:rPr lang="en-US" sz="1400" dirty="0"/>
              <a:t> Salvador (BA)</a:t>
            </a:r>
          </a:p>
        </p:txBody>
      </p:sp>
      <p:pic>
        <p:nvPicPr>
          <p:cNvPr id="6" name="Picture 3" descr="Macintosh HD:Users:paulo:Desktop:FOTOS:DSC02348.JPG">
            <a:extLst>
              <a:ext uri="{FF2B5EF4-FFF2-40B4-BE49-F238E27FC236}">
                <a16:creationId xmlns:a16="http://schemas.microsoft.com/office/drawing/2014/main" id="{EBFA46A6-FCDA-4014-97DD-89679E3C7C1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08" y="226080"/>
            <a:ext cx="3754746" cy="21677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0032F66-9B7E-43AD-9CC8-50AE81402F18}"/>
              </a:ext>
            </a:extLst>
          </p:cNvPr>
          <p:cNvSpPr txBox="1"/>
          <p:nvPr/>
        </p:nvSpPr>
        <p:spPr>
          <a:xfrm>
            <a:off x="3962400" y="240110"/>
            <a:ext cx="241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PCD </a:t>
            </a:r>
            <a:r>
              <a:rPr lang="pt-BR" dirty="0" err="1">
                <a:solidFill>
                  <a:prstClr val="black"/>
                </a:solidFill>
              </a:rPr>
              <a:t>Agrometeorológica</a:t>
            </a:r>
            <a:endParaRPr lang="pt-BR" dirty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9C6BE42-E2C8-410F-B611-C16CC7CDC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0" y="2274849"/>
            <a:ext cx="1751399" cy="233407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060ADA5-B6EE-4853-9297-D05F96343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18" y="220479"/>
            <a:ext cx="2896362" cy="217331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6541BA5-58C3-4437-BB97-D46BBBD56144}"/>
              </a:ext>
            </a:extLst>
          </p:cNvPr>
          <p:cNvSpPr txBox="1"/>
          <p:nvPr/>
        </p:nvSpPr>
        <p:spPr>
          <a:xfrm>
            <a:off x="845986" y="3000209"/>
            <a:ext cx="160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prstClr val="black"/>
                </a:solidFill>
              </a:rPr>
              <a:t>Fluviométrica</a:t>
            </a:r>
          </a:p>
          <a:p>
            <a:r>
              <a:rPr lang="pt-BR" sz="1400" dirty="0">
                <a:solidFill>
                  <a:prstClr val="black"/>
                </a:solidFill>
              </a:rPr>
              <a:t>Brumadinho - MG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5729D62-C31D-4C96-B0EB-4F3EEF6F30DB}"/>
              </a:ext>
            </a:extLst>
          </p:cNvPr>
          <p:cNvSpPr txBox="1"/>
          <p:nvPr/>
        </p:nvSpPr>
        <p:spPr>
          <a:xfrm>
            <a:off x="6886438" y="886441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Fluviométrica</a:t>
            </a:r>
          </a:p>
          <a:p>
            <a:r>
              <a:rPr lang="pt-BR" dirty="0">
                <a:solidFill>
                  <a:prstClr val="black"/>
                </a:solidFill>
              </a:rPr>
              <a:t>Brumadinho - RS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94A46E83-4E4E-4ABA-A446-F5A0A3D98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80" y="226080"/>
            <a:ext cx="2620010" cy="1798698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C277C63E-DD53-4DCD-A778-B40AC479707F}"/>
              </a:ext>
            </a:extLst>
          </p:cNvPr>
          <p:cNvSpPr txBox="1"/>
          <p:nvPr/>
        </p:nvSpPr>
        <p:spPr>
          <a:xfrm>
            <a:off x="1243219" y="226080"/>
            <a:ext cx="1561171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prstClr val="black"/>
                </a:solidFill>
              </a:rPr>
              <a:t>PCD Geotécnica</a:t>
            </a:r>
          </a:p>
        </p:txBody>
      </p:sp>
      <p:pic>
        <p:nvPicPr>
          <p:cNvPr id="19" name="Picture 6" descr="pluv_auto3.jpg">
            <a:extLst>
              <a:ext uri="{FF2B5EF4-FFF2-40B4-BE49-F238E27FC236}">
                <a16:creationId xmlns:a16="http://schemas.microsoft.com/office/drawing/2014/main" id="{D49B17D0-B9AC-458F-9FA3-EC53C0F86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354" y="2630394"/>
            <a:ext cx="3910362" cy="2932771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3A575492-4C2D-4049-9F13-3B83584E15D1}"/>
              </a:ext>
            </a:extLst>
          </p:cNvPr>
          <p:cNvSpPr txBox="1"/>
          <p:nvPr/>
        </p:nvSpPr>
        <p:spPr>
          <a:xfrm>
            <a:off x="4711971" y="4916834"/>
            <a:ext cx="2608471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Pluviômetro Automático</a:t>
            </a:r>
          </a:p>
          <a:p>
            <a:r>
              <a:rPr lang="pt-BR" dirty="0">
                <a:solidFill>
                  <a:prstClr val="black"/>
                </a:solidFill>
              </a:rPr>
              <a:t>São José dos Campos</a:t>
            </a:r>
          </a:p>
        </p:txBody>
      </p:sp>
    </p:spTree>
    <p:extLst>
      <p:ext uri="{BB962C8B-B14F-4D97-AF65-F5344CB8AC3E}">
        <p14:creationId xmlns:p14="http://schemas.microsoft.com/office/powerpoint/2010/main" val="301800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Estrutura do </a:t>
            </a:r>
            <a:r>
              <a:rPr lang="pt-BR" sz="4400" b="0" strike="noStrike" spc="-1" dirty="0" err="1">
                <a:solidFill>
                  <a:srgbClr val="3465A4"/>
                </a:solidFill>
                <a:latin typeface="Arial"/>
              </a:rPr>
              <a:t>Cemaden</a:t>
            </a:r>
            <a:endParaRPr lang="pt-BR" sz="4400" b="0" strike="noStrike" spc="-1" dirty="0">
              <a:solidFill>
                <a:srgbClr val="3465A4"/>
              </a:solidFill>
              <a:latin typeface="Arial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92B8141-DC94-4241-AAFF-423A94E1F15B}"/>
              </a:ext>
            </a:extLst>
          </p:cNvPr>
          <p:cNvSpPr txBox="1">
            <a:spLocks noGrp="1" noChangeArrowheads="1"/>
          </p:cNvSpPr>
          <p:nvPr>
            <p:ph type="subTitle"/>
          </p:nvPr>
        </p:nvSpPr>
        <p:spPr bwMode="auto">
          <a:xfrm>
            <a:off x="503238" y="1105560"/>
            <a:ext cx="7436430" cy="37308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300" dirty="0">
                <a:solidFill>
                  <a:srgbClr val="025F66"/>
                </a:solidFill>
                <a:ea typeface="ＭＳ Ｐゴシック" charset="-128"/>
                <a:cs typeface="ＭＳ Ｐゴシック" charset="-128"/>
              </a:rPr>
              <a:t>Unidade de pesquisa do MCTI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300" dirty="0">
                <a:solidFill>
                  <a:srgbClr val="025F66"/>
                </a:solidFill>
                <a:ea typeface="ＭＳ Ｐゴシック" charset="-128"/>
                <a:cs typeface="ＭＳ Ｐゴシック" charset="-128"/>
              </a:rPr>
              <a:t>Sediada em São José dos Campos, SP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300" dirty="0">
                <a:solidFill>
                  <a:srgbClr val="025F66"/>
                </a:solidFill>
                <a:ea typeface="ＭＳ Ｐゴシック" charset="-128"/>
                <a:cs typeface="ＭＳ Ｐゴシック" charset="-128"/>
              </a:rPr>
              <a:t>Atividade operacional desde dezembro/2011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300" dirty="0">
                <a:solidFill>
                  <a:srgbClr val="025F66"/>
                </a:solidFill>
                <a:ea typeface="Tahoma" pitchFamily="34" charset="0"/>
                <a:cs typeface="Tahoma" pitchFamily="34" charset="0"/>
              </a:rPr>
              <a:t>Monitoramento 24 </a:t>
            </a:r>
            <a:r>
              <a:rPr lang="pt-BR" sz="2300" dirty="0" err="1">
                <a:solidFill>
                  <a:srgbClr val="025F66"/>
                </a:solidFill>
                <a:ea typeface="Tahoma" pitchFamily="34" charset="0"/>
                <a:cs typeface="Tahoma" pitchFamily="34" charset="0"/>
              </a:rPr>
              <a:t>h</a:t>
            </a:r>
            <a:r>
              <a:rPr lang="pt-BR" sz="2300" dirty="0">
                <a:solidFill>
                  <a:srgbClr val="025F66"/>
                </a:solidFill>
                <a:ea typeface="Tahoma" pitchFamily="34" charset="0"/>
                <a:cs typeface="Tahoma" pitchFamily="34" charset="0"/>
              </a:rPr>
              <a:t>/dia; 365 dias por ano</a:t>
            </a:r>
            <a:endParaRPr lang="pt-BR" sz="2300" dirty="0">
              <a:solidFill>
                <a:srgbClr val="025F66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300" dirty="0">
                <a:solidFill>
                  <a:srgbClr val="025F66"/>
                </a:solidFill>
                <a:ea typeface="ＭＳ Ｐゴシック" charset="-128"/>
                <a:cs typeface="ＭＳ Ｐゴシック" charset="-128"/>
              </a:rPr>
              <a:t>Emissão de alertas de risco para deslizamentos, inundações, enxurradas: </a:t>
            </a:r>
            <a:r>
              <a:rPr lang="pt-BR" sz="2300" b="1" dirty="0">
                <a:solidFill>
                  <a:srgbClr val="025F66"/>
                </a:solidFill>
                <a:ea typeface="ＭＳ Ｐゴシック" charset="-128"/>
                <a:cs typeface="ＭＳ Ｐゴシック" charset="-128"/>
              </a:rPr>
              <a:t>1038</a:t>
            </a:r>
            <a:r>
              <a:rPr lang="pt-BR" sz="2300" dirty="0">
                <a:solidFill>
                  <a:srgbClr val="025F66"/>
                </a:solidFill>
                <a:ea typeface="ＭＳ Ｐゴシック" charset="-128"/>
                <a:cs typeface="ＭＳ Ｐゴシック" charset="-128"/>
              </a:rPr>
              <a:t> municípios monitorados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300" dirty="0">
                <a:solidFill>
                  <a:srgbClr val="025F66"/>
                </a:solidFill>
                <a:ea typeface="ＭＳ Ｐゴシック" charset="-128"/>
                <a:cs typeface="ＭＳ Ｐゴシック" charset="-128"/>
              </a:rPr>
              <a:t>Estudos sobre impacto de secas e projeções hidrológicas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732D77-F5A6-45D2-A0B6-56610E537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08" y="1360448"/>
            <a:ext cx="2544477" cy="27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2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>
            <a:extLst>
              <a:ext uri="{FF2B5EF4-FFF2-40B4-BE49-F238E27FC236}">
                <a16:creationId xmlns:a16="http://schemas.microsoft.com/office/drawing/2014/main" id="{982588EB-2F05-4B72-A736-C47CC7F586BE}"/>
              </a:ext>
            </a:extLst>
          </p:cNvPr>
          <p:cNvSpPr>
            <a:spLocks/>
          </p:cNvSpPr>
          <p:nvPr/>
        </p:nvSpPr>
        <p:spPr bwMode="auto">
          <a:xfrm>
            <a:off x="913082" y="214197"/>
            <a:ext cx="8640960" cy="624416"/>
          </a:xfrm>
          <a:custGeom>
            <a:avLst/>
            <a:gdLst>
              <a:gd name="T0" fmla="*/ 736600 w 21600"/>
              <a:gd name="T1" fmla="*/ 234156 h 21600"/>
              <a:gd name="T2" fmla="*/ 736600 w 21600"/>
              <a:gd name="T3" fmla="*/ 234156 h 21600"/>
              <a:gd name="T4" fmla="*/ 736600 w 21600"/>
              <a:gd name="T5" fmla="*/ 234156 h 21600"/>
              <a:gd name="T6" fmla="*/ 736600 w 21600"/>
              <a:gd name="T7" fmla="*/ 23415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6797" tIns="46797" rIns="46797" bIns="46797" anchor="ctr"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defTabSz="914354">
              <a:defRPr/>
            </a:pPr>
            <a:r>
              <a:rPr lang="pt-BR" altLang="pt-BR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rebuchet MS Bold" charset="0"/>
                <a:cs typeface="Trebuchet MS Bold" charset="0"/>
                <a:sym typeface="Trebuchet MS Bold" charset="0"/>
              </a:rPr>
              <a:t>Sala de Situação - Cemaden</a:t>
            </a:r>
            <a:endParaRPr lang="en-US" altLang="pt-BR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F7EF9C5-25DC-4DC0-82A9-AFCDFDC5C08A}"/>
              </a:ext>
            </a:extLst>
          </p:cNvPr>
          <p:cNvSpPr txBox="1"/>
          <p:nvPr/>
        </p:nvSpPr>
        <p:spPr>
          <a:xfrm>
            <a:off x="7288124" y="1667246"/>
            <a:ext cx="2400300" cy="369330"/>
          </a:xfrm>
          <a:prstGeom prst="rect">
            <a:avLst/>
          </a:prstGeom>
          <a:solidFill>
            <a:srgbClr val="E6F1EC"/>
          </a:solidFill>
        </p:spPr>
        <p:txBody>
          <a:bodyPr lIns="121917" tIns="60959" rIns="121917" bIns="60959">
            <a:spAutoFit/>
          </a:bodyPr>
          <a:lstStyle>
            <a:lvl1pPr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>
              <a:defRPr/>
            </a:pPr>
            <a:r>
              <a:rPr lang="pt-BR" altLang="pt-BR" sz="1600" b="1" dirty="0">
                <a:solidFill>
                  <a:srgbClr val="537473"/>
                </a:solidFill>
                <a:latin typeface="+mj-lt"/>
              </a:rPr>
              <a:t>- </a:t>
            </a:r>
            <a:r>
              <a:rPr lang="en-US" altLang="pt-BR" sz="1600" b="1" dirty="0" err="1">
                <a:solidFill>
                  <a:srgbClr val="537473"/>
                </a:solidFill>
                <a:latin typeface="+mj-lt"/>
              </a:rPr>
              <a:t>Extremos</a:t>
            </a:r>
            <a:r>
              <a:rPr lang="en-US" altLang="pt-BR" sz="1600" b="1" dirty="0">
                <a:solidFill>
                  <a:srgbClr val="537473"/>
                </a:solidFill>
                <a:latin typeface="+mj-lt"/>
              </a:rPr>
              <a:t> </a:t>
            </a:r>
            <a:r>
              <a:rPr lang="en-US" altLang="pt-BR" sz="1600" b="1" dirty="0" err="1">
                <a:solidFill>
                  <a:srgbClr val="537473"/>
                </a:solidFill>
                <a:latin typeface="+mj-lt"/>
              </a:rPr>
              <a:t>hidrológicos</a:t>
            </a:r>
            <a:endParaRPr lang="en-US" altLang="pt-BR" sz="1600" b="1" dirty="0">
              <a:solidFill>
                <a:srgbClr val="537473"/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590B85D-4ED5-4F64-80E2-ACCC47E77A60}"/>
              </a:ext>
            </a:extLst>
          </p:cNvPr>
          <p:cNvSpPr txBox="1"/>
          <p:nvPr/>
        </p:nvSpPr>
        <p:spPr>
          <a:xfrm>
            <a:off x="7288124" y="2667972"/>
            <a:ext cx="2400300" cy="615551"/>
          </a:xfrm>
          <a:prstGeom prst="rect">
            <a:avLst/>
          </a:prstGeom>
          <a:solidFill>
            <a:srgbClr val="E6F1EC"/>
          </a:solidFill>
        </p:spPr>
        <p:txBody>
          <a:bodyPr lIns="121917" tIns="60959" rIns="121917" bIns="60959">
            <a:spAutoFit/>
          </a:bodyPr>
          <a:lstStyle>
            <a:lvl1pPr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>
              <a:defRPr/>
            </a:pPr>
            <a:r>
              <a:rPr lang="pt-BR" altLang="pt-BR" sz="1600" b="1" dirty="0">
                <a:solidFill>
                  <a:srgbClr val="537473"/>
                </a:solidFill>
                <a:latin typeface="+mj-lt"/>
              </a:rPr>
              <a:t>- </a:t>
            </a:r>
            <a:r>
              <a:rPr lang="en-US" altLang="pt-BR" sz="1600" b="1" dirty="0" err="1">
                <a:solidFill>
                  <a:srgbClr val="537473"/>
                </a:solidFill>
                <a:latin typeface="+mj-lt"/>
              </a:rPr>
              <a:t>Extremos</a:t>
            </a:r>
            <a:r>
              <a:rPr lang="en-US" altLang="pt-BR" sz="1600" b="1" dirty="0">
                <a:solidFill>
                  <a:srgbClr val="537473"/>
                </a:solidFill>
                <a:latin typeface="+mj-lt"/>
              </a:rPr>
              <a:t> </a:t>
            </a:r>
            <a:r>
              <a:rPr lang="en-US" altLang="pt-BR" sz="1600" b="1" dirty="0" err="1">
                <a:solidFill>
                  <a:srgbClr val="537473"/>
                </a:solidFill>
                <a:latin typeface="+mj-lt"/>
              </a:rPr>
              <a:t>meteorológicos</a:t>
            </a:r>
            <a:r>
              <a:rPr lang="en-US" altLang="pt-BR" sz="1600" b="1" dirty="0">
                <a:solidFill>
                  <a:srgbClr val="537473"/>
                </a:solidFill>
                <a:latin typeface="+mj-lt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018A6F-5781-42CA-87FB-4FCE58438569}"/>
              </a:ext>
            </a:extLst>
          </p:cNvPr>
          <p:cNvSpPr txBox="1"/>
          <p:nvPr/>
        </p:nvSpPr>
        <p:spPr>
          <a:xfrm>
            <a:off x="7288124" y="2163916"/>
            <a:ext cx="2400300" cy="369330"/>
          </a:xfrm>
          <a:prstGeom prst="rect">
            <a:avLst/>
          </a:prstGeom>
          <a:solidFill>
            <a:srgbClr val="E6F1EC"/>
          </a:solidFill>
        </p:spPr>
        <p:txBody>
          <a:bodyPr lIns="121917" tIns="60959" rIns="121917" bIns="60959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537473"/>
                </a:solidFill>
                <a:latin typeface="+mj-lt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- </a:t>
            </a:r>
            <a:r>
              <a:rPr lang="en-US" sz="1600" b="1" dirty="0" err="1">
                <a:solidFill>
                  <a:srgbClr val="537473"/>
                </a:solidFill>
                <a:latin typeface="+mj-lt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Geociências</a:t>
            </a:r>
            <a:r>
              <a:rPr lang="en-US" sz="1600" b="1" dirty="0">
                <a:solidFill>
                  <a:srgbClr val="537473"/>
                </a:solidFill>
                <a:latin typeface="+mj-lt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C0449A-81D1-40BC-99AB-5D1402D97C36}"/>
              </a:ext>
            </a:extLst>
          </p:cNvPr>
          <p:cNvSpPr txBox="1"/>
          <p:nvPr/>
        </p:nvSpPr>
        <p:spPr>
          <a:xfrm>
            <a:off x="7308618" y="3487394"/>
            <a:ext cx="2400300" cy="369330"/>
          </a:xfrm>
          <a:prstGeom prst="rect">
            <a:avLst/>
          </a:prstGeom>
          <a:solidFill>
            <a:srgbClr val="E6F1EC"/>
          </a:solidFill>
        </p:spPr>
        <p:txBody>
          <a:bodyPr lIns="121917" tIns="60959" rIns="121917" bIns="60959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537473"/>
                </a:solidFill>
                <a:latin typeface="+mj-lt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- Vulnerabilidade</a:t>
            </a:r>
            <a:endParaRPr lang="en-US" sz="1600" b="1" dirty="0">
              <a:solidFill>
                <a:srgbClr val="537473"/>
              </a:solidFill>
              <a:latin typeface="+mj-lt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9" name="Imagem 7">
            <a:extLst>
              <a:ext uri="{FF2B5EF4-FFF2-40B4-BE49-F238E27FC236}">
                <a16:creationId xmlns:a16="http://schemas.microsoft.com/office/drawing/2014/main" id="{2C6EB253-961C-45E7-BBD0-148BF68A8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208" y="964513"/>
            <a:ext cx="6421967" cy="344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3">
            <a:extLst>
              <a:ext uri="{FF2B5EF4-FFF2-40B4-BE49-F238E27FC236}">
                <a16:creationId xmlns:a16="http://schemas.microsoft.com/office/drawing/2014/main" id="{21CDACDA-4407-4108-B52D-E49909AB2F2C}"/>
              </a:ext>
            </a:extLst>
          </p:cNvPr>
          <p:cNvGrpSpPr/>
          <p:nvPr/>
        </p:nvGrpSpPr>
        <p:grpSpPr>
          <a:xfrm>
            <a:off x="3073898" y="4654583"/>
            <a:ext cx="5555073" cy="859678"/>
            <a:chOff x="455257" y="4527551"/>
            <a:chExt cx="5052847" cy="726016"/>
          </a:xfrm>
        </p:grpSpPr>
        <p:pic>
          <p:nvPicPr>
            <p:cNvPr id="11" name="Picture 2" descr="image.png">
              <a:extLst>
                <a:ext uri="{FF2B5EF4-FFF2-40B4-BE49-F238E27FC236}">
                  <a16:creationId xmlns:a16="http://schemas.microsoft.com/office/drawing/2014/main" id="{E26D4822-6049-4CF9-B983-979D5BD06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130837" y="4527551"/>
              <a:ext cx="4377267" cy="726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26A05FA6-1F45-4816-A7DF-283B63B7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257" y="4705530"/>
              <a:ext cx="750521" cy="340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62399" rIns="119997" bIns="62399">
              <a:spAutoFit/>
            </a:bodyPr>
            <a:lstStyle>
              <a:lvl1pPr marL="257175" indent="-257175"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685800" algn="l"/>
                  <a:tab pos="1371600" algn="l"/>
                  <a:tab pos="2057400" algn="l"/>
                  <a:tab pos="2743200" algn="l"/>
                  <a:tab pos="3429000" algn="l"/>
                  <a:tab pos="4114800" algn="l"/>
                  <a:tab pos="4800600" algn="l"/>
                  <a:tab pos="5486400" algn="l"/>
                  <a:tab pos="6172200" algn="l"/>
                  <a:tab pos="6858000" algn="l"/>
                  <a:tab pos="7543800" algn="l"/>
                </a:tabLst>
                <a:defRPr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algn="r" eaLnBrk="1"/>
              <a:r>
                <a:rPr lang="en-US" altLang="pt-BR" dirty="0" err="1">
                  <a:solidFill>
                    <a:schemeClr val="accent1"/>
                  </a:solidFill>
                  <a:latin typeface="+mn-lt"/>
                </a:rPr>
                <a:t>Turnos</a:t>
              </a:r>
              <a:endParaRPr lang="en-US" altLang="pt-BR" dirty="0">
                <a:solidFill>
                  <a:schemeClr val="accent1"/>
                </a:solidFill>
                <a:latin typeface="+mn-lt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E7C3D9-DAC8-4080-BB86-61B94B413B30}"/>
              </a:ext>
            </a:extLst>
          </p:cNvPr>
          <p:cNvSpPr txBox="1"/>
          <p:nvPr/>
        </p:nvSpPr>
        <p:spPr>
          <a:xfrm>
            <a:off x="7275425" y="1251814"/>
            <a:ext cx="2400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537473"/>
                </a:solidFill>
                <a:latin typeface="+mj-lt"/>
                <a:ea typeface="Helvetica" panose="020B0604020202020204" pitchFamily="34" charset="0"/>
                <a:cs typeface="Helvetica" panose="020B0604020202020204" pitchFamily="34" charset="0"/>
              </a:rPr>
              <a:t>42 especialistas: </a:t>
            </a:r>
          </a:p>
        </p:txBody>
      </p:sp>
    </p:spTree>
    <p:extLst>
      <p:ext uri="{BB962C8B-B14F-4D97-AF65-F5344CB8AC3E}">
        <p14:creationId xmlns:p14="http://schemas.microsoft.com/office/powerpoint/2010/main" val="230440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A01F8B3D-4986-491A-B893-8703E88E2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82" y="176370"/>
            <a:ext cx="4178959" cy="51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52685" y="137298"/>
            <a:ext cx="5649297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O papel do Cemaden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2986B71-EF26-44D0-AA89-D06243F9B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42" y="1412786"/>
            <a:ext cx="4698870" cy="1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7" tIns="44998" rIns="89997" bIns="44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Alerta de enxurradas emitido em 28/11/17;  com início às 18:16; continuamente atualizado</a:t>
            </a: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722F0E7C-CD25-408F-A311-945B56DD3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464" y="1753724"/>
            <a:ext cx="2038350" cy="822325"/>
          </a:xfrm>
          <a:prstGeom prst="ellipse">
            <a:avLst/>
          </a:prstGeom>
          <a:noFill/>
          <a:ln w="22320" cap="sq">
            <a:solidFill>
              <a:srgbClr val="FF00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4291" tIns="32146" rIns="64291" bIns="32146" anchor="ctr"/>
          <a:lstStyle/>
          <a:p>
            <a:endParaRPr lang="pt-BR" sz="240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41B929B-37C9-4F23-A7D8-93056CAF5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639" y="3722930"/>
            <a:ext cx="1699302" cy="179997"/>
          </a:xfrm>
          <a:prstGeom prst="rect">
            <a:avLst/>
          </a:prstGeom>
          <a:noFill/>
          <a:ln w="28440" cap="sq">
            <a:solidFill>
              <a:srgbClr val="FF000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4291" tIns="32146" rIns="64291" bIns="32146" anchor="ctr"/>
          <a:lstStyle/>
          <a:p>
            <a:endParaRPr lang="pt-BR" sz="240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958AB11-0440-40EB-9F68-7FCA1A673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356" y="3941999"/>
            <a:ext cx="3131934" cy="214312"/>
          </a:xfrm>
          <a:prstGeom prst="rect">
            <a:avLst/>
          </a:prstGeom>
          <a:noFill/>
          <a:ln w="28440" cap="sq">
            <a:solidFill>
              <a:srgbClr val="FF000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4291" tIns="32146" rIns="64291" bIns="32146" anchor="ctr"/>
          <a:lstStyle/>
          <a:p>
            <a:endParaRPr lang="pt-BR" sz="240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462D108-2C45-474F-847F-D67AADA1F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03" y="2860587"/>
            <a:ext cx="5099468" cy="82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7" tIns="44998" rIns="89997" bIns="44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Pessoas e residências que poderiam ser afetadas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4816FAB-F057-4AD3-9A32-8797C4AC6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64" y="3971504"/>
            <a:ext cx="5181024" cy="50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7" tIns="44998" rIns="89997" bIns="44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Bairros que poderiam ser afetados</a:t>
            </a:r>
          </a:p>
        </p:txBody>
      </p:sp>
      <p:cxnSp>
        <p:nvCxnSpPr>
          <p:cNvPr id="10" name="AutoShape 8">
            <a:extLst>
              <a:ext uri="{FF2B5EF4-FFF2-40B4-BE49-F238E27FC236}">
                <a16:creationId xmlns:a16="http://schemas.microsoft.com/office/drawing/2014/main" id="{E7C09755-7E99-479E-AE6E-B8270CF640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97095" y="2063130"/>
            <a:ext cx="2860076" cy="121222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AutoShape 9">
            <a:extLst>
              <a:ext uri="{FF2B5EF4-FFF2-40B4-BE49-F238E27FC236}">
                <a16:creationId xmlns:a16="http://schemas.microsoft.com/office/drawing/2014/main" id="{7A18974C-B371-4928-BED6-D275C67D45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78643" y="3294058"/>
            <a:ext cx="3921220" cy="390033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AutoShape 8">
            <a:extLst>
              <a:ext uri="{FF2B5EF4-FFF2-40B4-BE49-F238E27FC236}">
                <a16:creationId xmlns:a16="http://schemas.microsoft.com/office/drawing/2014/main" id="{3573271A-8BA4-4CCD-A8B4-D689F5BE741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05726" y="1632446"/>
            <a:ext cx="946522" cy="1903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9">
            <a:extLst>
              <a:ext uri="{FF2B5EF4-FFF2-40B4-BE49-F238E27FC236}">
                <a16:creationId xmlns:a16="http://schemas.microsoft.com/office/drawing/2014/main" id="{D6DBB053-94E4-461A-92BD-984995AF6C9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97095" y="4075759"/>
            <a:ext cx="1155153" cy="14935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8942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492" y="280724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Níveis dos alertas - </a:t>
            </a:r>
            <a:r>
              <a:rPr lang="pt-BR" sz="4400" b="0" strike="noStrike" spc="-1" dirty="0" err="1">
                <a:solidFill>
                  <a:srgbClr val="3465A4"/>
                </a:solidFill>
                <a:latin typeface="Arial"/>
              </a:rPr>
              <a:t>Cemaden</a:t>
            </a:r>
            <a:endParaRPr lang="pt-BR" sz="4400" b="0" strike="noStrike" spc="-1" dirty="0">
              <a:solidFill>
                <a:srgbClr val="3465A4"/>
              </a:solidFill>
              <a:latin typeface="Arial"/>
            </a:endParaRPr>
          </a:p>
        </p:txBody>
      </p:sp>
      <p:grpSp>
        <p:nvGrpSpPr>
          <p:cNvPr id="5" name="Grupo 1">
            <a:extLst>
              <a:ext uri="{FF2B5EF4-FFF2-40B4-BE49-F238E27FC236}">
                <a16:creationId xmlns:a16="http://schemas.microsoft.com/office/drawing/2014/main" id="{DA79575C-D240-48AA-BE56-67E3A853F0DB}"/>
              </a:ext>
            </a:extLst>
          </p:cNvPr>
          <p:cNvGrpSpPr/>
          <p:nvPr/>
        </p:nvGrpSpPr>
        <p:grpSpPr>
          <a:xfrm>
            <a:off x="2293402" y="1465273"/>
            <a:ext cx="6234895" cy="647768"/>
            <a:chOff x="529215" y="5863612"/>
            <a:chExt cx="6234895" cy="647768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2185E75-509D-4B69-98D1-C00FA9DB9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8327" y="5881077"/>
              <a:ext cx="1185783" cy="630303"/>
              <a:chOff x="-40" y="-18"/>
              <a:chExt cx="1581131" cy="841337"/>
            </a:xfrm>
          </p:grpSpPr>
          <p:grpSp>
            <p:nvGrpSpPr>
              <p:cNvPr id="31" name="Group 3">
                <a:extLst>
                  <a:ext uri="{FF2B5EF4-FFF2-40B4-BE49-F238E27FC236}">
                    <a16:creationId xmlns:a16="http://schemas.microsoft.com/office/drawing/2014/main" id="{629A70C1-F9E1-4C0B-94D1-315D0845B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0" y="71211"/>
                <a:ext cx="1581131" cy="770108"/>
                <a:chOff x="-40" y="-19"/>
                <a:chExt cx="1581131" cy="770107"/>
              </a:xfrm>
            </p:grpSpPr>
            <p:sp>
              <p:nvSpPr>
                <p:cNvPr id="35" name="AutoShape 4">
                  <a:extLst>
                    <a:ext uri="{FF2B5EF4-FFF2-40B4-BE49-F238E27FC236}">
                      <a16:creationId xmlns:a16="http://schemas.microsoft.com/office/drawing/2014/main" id="{AACE158E-C94F-4509-83EA-2597C2CDF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9" y="26313"/>
                  <a:ext cx="1564302" cy="743775"/>
                </a:xfrm>
                <a:custGeom>
                  <a:avLst/>
                  <a:gdLst>
                    <a:gd name="T0" fmla="*/ 62141400 w 19679"/>
                    <a:gd name="T1" fmla="*/ 15444311 h 19679"/>
                    <a:gd name="T2" fmla="*/ 62141400 w 19679"/>
                    <a:gd name="T3" fmla="*/ 15444311 h 19679"/>
                    <a:gd name="T4" fmla="*/ 62141400 w 19679"/>
                    <a:gd name="T5" fmla="*/ 15444311 h 19679"/>
                    <a:gd name="T6" fmla="*/ 62141400 w 19679"/>
                    <a:gd name="T7" fmla="*/ 15444311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7" y="2881"/>
                      </a:moveTo>
                      <a:cubicBezTo>
                        <a:pt x="20640" y="6724"/>
                        <a:pt x="20640" y="12953"/>
                        <a:pt x="16797" y="16796"/>
                      </a:cubicBezTo>
                      <a:cubicBezTo>
                        <a:pt x="12954" y="20638"/>
                        <a:pt x="6725" y="20638"/>
                        <a:pt x="2881" y="16796"/>
                      </a:cubicBezTo>
                      <a:cubicBezTo>
                        <a:pt x="-960" y="12953"/>
                        <a:pt x="-960" y="6724"/>
                        <a:pt x="2881" y="2881"/>
                      </a:cubicBezTo>
                      <a:cubicBezTo>
                        <a:pt x="6725" y="-961"/>
                        <a:pt x="12954" y="-961"/>
                        <a:pt x="16797" y="2881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004182"/>
                    </a:gs>
                    <a:gs pos="100000">
                      <a:srgbClr val="0066CC"/>
                    </a:gs>
                  </a:gsLst>
                  <a:lin ang="2700000"/>
                </a:gradFill>
                <a:ln>
                  <a:noFill/>
                </a:ln>
                <a:effectLst>
                  <a:outerShdw blurRad="63500" dist="35921" dir="2700000" algn="ctr" rotWithShape="0">
                    <a:srgbClr val="000000"/>
                  </a:outerShdw>
                </a:effectLst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AutoShape 5">
                  <a:extLst>
                    <a:ext uri="{FF2B5EF4-FFF2-40B4-BE49-F238E27FC236}">
                      <a16:creationId xmlns:a16="http://schemas.microsoft.com/office/drawing/2014/main" id="{340572B0-27B0-49DF-84A8-36CF78DD61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0" y="-19"/>
                  <a:ext cx="1563891" cy="745448"/>
                </a:xfrm>
                <a:custGeom>
                  <a:avLst/>
                  <a:gdLst>
                    <a:gd name="T0" fmla="*/ 2147483647 w 19679"/>
                    <a:gd name="T1" fmla="*/ 2147483647 h 19679"/>
                    <a:gd name="T2" fmla="*/ 2147483647 w 19679"/>
                    <a:gd name="T3" fmla="*/ 2147483647 h 19679"/>
                    <a:gd name="T4" fmla="*/ 2147483647 w 19679"/>
                    <a:gd name="T5" fmla="*/ 2147483647 h 19679"/>
                    <a:gd name="T6" fmla="*/ 2147483647 w 19679"/>
                    <a:gd name="T7" fmla="*/ 2147483647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AutoShape 6">
                <a:extLst>
                  <a:ext uri="{FF2B5EF4-FFF2-40B4-BE49-F238E27FC236}">
                    <a16:creationId xmlns:a16="http://schemas.microsoft.com/office/drawing/2014/main" id="{F2F5C490-5B49-4E43-B795-CAEB42EF4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74" y="-18"/>
                <a:ext cx="1381032" cy="690496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 rotWithShape="0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CA0000"/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CE146C5F-1724-4936-94D3-0B4E3D5EB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6" y="6687"/>
                <a:ext cx="1314072" cy="645246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 rotWithShape="0">
                <a:gsLst>
                  <a:gs pos="0">
                    <a:srgbClr val="CA0000"/>
                  </a:gs>
                  <a:gs pos="100000">
                    <a:srgbClr val="FF5050"/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AutoShape 8">
                <a:extLst>
                  <a:ext uri="{FF2B5EF4-FFF2-40B4-BE49-F238E27FC236}">
                    <a16:creationId xmlns:a16="http://schemas.microsoft.com/office/drawing/2014/main" id="{392C5B6D-60CC-4DEA-90B6-ACA1FAB4B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83" y="20936"/>
                <a:ext cx="1156718" cy="522921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7"/>
                    </a:cubicBezTo>
                    <a:cubicBezTo>
                      <a:pt x="12953" y="20640"/>
                      <a:pt x="6724" y="20640"/>
                      <a:pt x="2881" y="16797"/>
                    </a:cubicBezTo>
                    <a:cubicBezTo>
                      <a:pt x="-961" y="12954"/>
                      <a:pt x="-961" y="6724"/>
                      <a:pt x="2881" y="2882"/>
                    </a:cubicBezTo>
                    <a:cubicBezTo>
                      <a:pt x="6724" y="-960"/>
                      <a:pt x="12953" y="-960"/>
                      <a:pt x="16796" y="2882"/>
                    </a:cubicBez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FF17F776-C2ED-44E1-8576-E4731A844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9656" y="5863612"/>
              <a:ext cx="1188957" cy="630304"/>
              <a:chOff x="-40" y="-18"/>
              <a:chExt cx="1585833" cy="841337"/>
            </a:xfrm>
          </p:grpSpPr>
          <p:grpSp>
            <p:nvGrpSpPr>
              <p:cNvPr id="25" name="Group 10">
                <a:extLst>
                  <a:ext uri="{FF2B5EF4-FFF2-40B4-BE49-F238E27FC236}">
                    <a16:creationId xmlns:a16="http://schemas.microsoft.com/office/drawing/2014/main" id="{D8835AFA-47AB-4618-A4DA-332C64B9B1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0" y="71211"/>
                <a:ext cx="1585833" cy="770108"/>
                <a:chOff x="-40" y="-19"/>
                <a:chExt cx="1585833" cy="770107"/>
              </a:xfrm>
            </p:grpSpPr>
            <p:sp>
              <p:nvSpPr>
                <p:cNvPr id="29" name="AutoShape 11">
                  <a:extLst>
                    <a:ext uri="{FF2B5EF4-FFF2-40B4-BE49-F238E27FC236}">
                      <a16:creationId xmlns:a16="http://schemas.microsoft.com/office/drawing/2014/main" id="{400DF187-B6BC-46BD-9E62-EA4FEBA33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38" y="26317"/>
                  <a:ext cx="1569002" cy="743773"/>
                </a:xfrm>
                <a:custGeom>
                  <a:avLst/>
                  <a:gdLst>
                    <a:gd name="T0" fmla="*/ 62515511 w 19679"/>
                    <a:gd name="T1" fmla="*/ 15444311 h 19679"/>
                    <a:gd name="T2" fmla="*/ 62515511 w 19679"/>
                    <a:gd name="T3" fmla="*/ 15444311 h 19679"/>
                    <a:gd name="T4" fmla="*/ 62515511 w 19679"/>
                    <a:gd name="T5" fmla="*/ 15444311 h 19679"/>
                    <a:gd name="T6" fmla="*/ 62515511 w 19679"/>
                    <a:gd name="T7" fmla="*/ 15444311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004182"/>
                    </a:gs>
                    <a:gs pos="100000">
                      <a:srgbClr val="0066CC"/>
                    </a:gs>
                  </a:gsLst>
                  <a:lin ang="2700000"/>
                </a:gradFill>
                <a:ln>
                  <a:noFill/>
                </a:ln>
                <a:effectLst>
                  <a:outerShdw blurRad="63500" dist="35921" dir="2700000" algn="ctr" rotWithShape="0">
                    <a:srgbClr val="000000"/>
                  </a:outerShdw>
                </a:effectLst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AutoShape 12">
                  <a:extLst>
                    <a:ext uri="{FF2B5EF4-FFF2-40B4-BE49-F238E27FC236}">
                      <a16:creationId xmlns:a16="http://schemas.microsoft.com/office/drawing/2014/main" id="{6D3FF3A2-CD5B-453F-B906-74D40C6211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0" y="-19"/>
                  <a:ext cx="1568541" cy="745448"/>
                </a:xfrm>
                <a:custGeom>
                  <a:avLst/>
                  <a:gdLst>
                    <a:gd name="T0" fmla="*/ 2147483647 w 19679"/>
                    <a:gd name="T1" fmla="*/ 2147483647 h 19679"/>
                    <a:gd name="T2" fmla="*/ 2147483647 w 19679"/>
                    <a:gd name="T3" fmla="*/ 2147483647 h 19679"/>
                    <a:gd name="T4" fmla="*/ 2147483647 w 19679"/>
                    <a:gd name="T5" fmla="*/ 2147483647 h 19679"/>
                    <a:gd name="T6" fmla="*/ 2147483647 w 19679"/>
                    <a:gd name="T7" fmla="*/ 2147483647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AutoShape 13">
                <a:extLst>
                  <a:ext uri="{FF2B5EF4-FFF2-40B4-BE49-F238E27FC236}">
                    <a16:creationId xmlns:a16="http://schemas.microsoft.com/office/drawing/2014/main" id="{6D9652E1-D5EA-406B-9371-B8C1CCDD2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" y="-18"/>
                <a:ext cx="1385191" cy="690496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 rotWithShape="0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FF6600"/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AutoShape 14">
                <a:extLst>
                  <a:ext uri="{FF2B5EF4-FFF2-40B4-BE49-F238E27FC236}">
                    <a16:creationId xmlns:a16="http://schemas.microsoft.com/office/drawing/2014/main" id="{EF9E7A03-EA04-4E7C-B2BF-E802C54EB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28" y="6687"/>
                <a:ext cx="1318080" cy="645246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5" y="2881"/>
                    </a:moveTo>
                    <a:cubicBezTo>
                      <a:pt x="20638" y="6724"/>
                      <a:pt x="20638" y="12953"/>
                      <a:pt x="16795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5" y="2881"/>
                    </a:cubicBez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100000">
                    <a:srgbClr val="F7994B"/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AutoShape 15">
                <a:extLst>
                  <a:ext uri="{FF2B5EF4-FFF2-40B4-BE49-F238E27FC236}">
                    <a16:creationId xmlns:a16="http://schemas.microsoft.com/office/drawing/2014/main" id="{688B97B9-EBD7-4B5E-8A0D-2316B5168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16" y="20936"/>
                <a:ext cx="1160245" cy="522921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2"/>
                    </a:moveTo>
                    <a:cubicBezTo>
                      <a:pt x="20638" y="6724"/>
                      <a:pt x="20638" y="12954"/>
                      <a:pt x="16796" y="16797"/>
                    </a:cubicBezTo>
                    <a:cubicBezTo>
                      <a:pt x="12953" y="20640"/>
                      <a:pt x="6724" y="20640"/>
                      <a:pt x="2881" y="16797"/>
                    </a:cubicBezTo>
                    <a:cubicBezTo>
                      <a:pt x="-961" y="12954"/>
                      <a:pt x="-961" y="6724"/>
                      <a:pt x="2881" y="2882"/>
                    </a:cubicBezTo>
                    <a:cubicBezTo>
                      <a:pt x="6724" y="-960"/>
                      <a:pt x="12953" y="-960"/>
                      <a:pt x="16796" y="2882"/>
                    </a:cubicBez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C8869F2E-3234-4FD0-981C-6847DB4571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0515" y="5863612"/>
              <a:ext cx="1185782" cy="630304"/>
              <a:chOff x="-40" y="-18"/>
              <a:chExt cx="1581131" cy="841337"/>
            </a:xfrm>
          </p:grpSpPr>
          <p:grpSp>
            <p:nvGrpSpPr>
              <p:cNvPr id="19" name="Group 17">
                <a:extLst>
                  <a:ext uri="{FF2B5EF4-FFF2-40B4-BE49-F238E27FC236}">
                    <a16:creationId xmlns:a16="http://schemas.microsoft.com/office/drawing/2014/main" id="{35A6091C-9E93-4623-A069-A5D3C7F629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0" y="71211"/>
                <a:ext cx="1581131" cy="770108"/>
                <a:chOff x="-40" y="-19"/>
                <a:chExt cx="1581131" cy="770107"/>
              </a:xfrm>
            </p:grpSpPr>
            <p:sp>
              <p:nvSpPr>
                <p:cNvPr id="23" name="AutoShape 18">
                  <a:extLst>
                    <a:ext uri="{FF2B5EF4-FFF2-40B4-BE49-F238E27FC236}">
                      <a16:creationId xmlns:a16="http://schemas.microsoft.com/office/drawing/2014/main" id="{714F7553-CA7B-419E-90ED-9B07D08F3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88" y="26317"/>
                  <a:ext cx="1564305" cy="743773"/>
                </a:xfrm>
                <a:custGeom>
                  <a:avLst/>
                  <a:gdLst>
                    <a:gd name="T0" fmla="*/ 62141400 w 19679"/>
                    <a:gd name="T1" fmla="*/ 15444311 h 19679"/>
                    <a:gd name="T2" fmla="*/ 62141400 w 19679"/>
                    <a:gd name="T3" fmla="*/ 15444311 h 19679"/>
                    <a:gd name="T4" fmla="*/ 62141400 w 19679"/>
                    <a:gd name="T5" fmla="*/ 15444311 h 19679"/>
                    <a:gd name="T6" fmla="*/ 62141400 w 19679"/>
                    <a:gd name="T7" fmla="*/ 15444311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7" y="2881"/>
                      </a:moveTo>
                      <a:cubicBezTo>
                        <a:pt x="20640" y="6724"/>
                        <a:pt x="20640" y="12953"/>
                        <a:pt x="16797" y="16796"/>
                      </a:cubicBezTo>
                      <a:cubicBezTo>
                        <a:pt x="12954" y="20638"/>
                        <a:pt x="6725" y="20638"/>
                        <a:pt x="2881" y="16796"/>
                      </a:cubicBezTo>
                      <a:cubicBezTo>
                        <a:pt x="-960" y="12953"/>
                        <a:pt x="-960" y="6724"/>
                        <a:pt x="2881" y="2881"/>
                      </a:cubicBezTo>
                      <a:cubicBezTo>
                        <a:pt x="6725" y="-961"/>
                        <a:pt x="12954" y="-961"/>
                        <a:pt x="16797" y="2881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004182"/>
                    </a:gs>
                    <a:gs pos="100000">
                      <a:srgbClr val="0066CC"/>
                    </a:gs>
                  </a:gsLst>
                  <a:lin ang="2700000"/>
                </a:gradFill>
                <a:ln>
                  <a:noFill/>
                </a:ln>
                <a:effectLst>
                  <a:outerShdw blurRad="63500" dist="35921" dir="2700000" algn="ctr" rotWithShape="0">
                    <a:srgbClr val="000000"/>
                  </a:outerShdw>
                </a:effectLst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AutoShape 19">
                  <a:extLst>
                    <a:ext uri="{FF2B5EF4-FFF2-40B4-BE49-F238E27FC236}">
                      <a16:creationId xmlns:a16="http://schemas.microsoft.com/office/drawing/2014/main" id="{DCB62704-26F5-4633-B826-BE566F815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0" y="-19"/>
                  <a:ext cx="1563891" cy="745448"/>
                </a:xfrm>
                <a:custGeom>
                  <a:avLst/>
                  <a:gdLst>
                    <a:gd name="T0" fmla="*/ 2147483647 w 19679"/>
                    <a:gd name="T1" fmla="*/ 2147483647 h 19679"/>
                    <a:gd name="T2" fmla="*/ 2147483647 w 19679"/>
                    <a:gd name="T3" fmla="*/ 2147483647 h 19679"/>
                    <a:gd name="T4" fmla="*/ 2147483647 w 19679"/>
                    <a:gd name="T5" fmla="*/ 2147483647 h 19679"/>
                    <a:gd name="T6" fmla="*/ 2147483647 w 19679"/>
                    <a:gd name="T7" fmla="*/ 2147483647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AutoShape 20">
                <a:extLst>
                  <a:ext uri="{FF2B5EF4-FFF2-40B4-BE49-F238E27FC236}">
                    <a16:creationId xmlns:a16="http://schemas.microsoft.com/office/drawing/2014/main" id="{A8050520-F180-40E0-BBBD-3B2863AC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74" y="-18"/>
                <a:ext cx="1381032" cy="690496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 rotWithShape="0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FFEDA6"/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AutoShape 21">
                <a:extLst>
                  <a:ext uri="{FF2B5EF4-FFF2-40B4-BE49-F238E27FC236}">
                    <a16:creationId xmlns:a16="http://schemas.microsoft.com/office/drawing/2014/main" id="{BC2C2498-2AC3-4EEF-B83E-153C9D5A3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6" y="6687"/>
                <a:ext cx="1314072" cy="645246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 rotWithShape="0">
                <a:gsLst>
                  <a:gs pos="0">
                    <a:srgbClr val="CAA200"/>
                  </a:gs>
                  <a:gs pos="100000">
                    <a:srgbClr val="FFCC00">
                      <a:alpha val="48000"/>
                    </a:srgbClr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AutoShape 22">
                <a:extLst>
                  <a:ext uri="{FF2B5EF4-FFF2-40B4-BE49-F238E27FC236}">
                    <a16:creationId xmlns:a16="http://schemas.microsoft.com/office/drawing/2014/main" id="{9AFDFCE6-1E71-45A2-BCAC-D5A492C1B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83" y="20936"/>
                <a:ext cx="1156718" cy="522921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7"/>
                    </a:cubicBezTo>
                    <a:cubicBezTo>
                      <a:pt x="12953" y="20640"/>
                      <a:pt x="6724" y="20640"/>
                      <a:pt x="2881" y="16797"/>
                    </a:cubicBezTo>
                    <a:cubicBezTo>
                      <a:pt x="-961" y="12954"/>
                      <a:pt x="-961" y="6724"/>
                      <a:pt x="2881" y="2882"/>
                    </a:cubicBezTo>
                    <a:cubicBezTo>
                      <a:pt x="6724" y="-960"/>
                      <a:pt x="12953" y="-960"/>
                      <a:pt x="16796" y="2882"/>
                    </a:cubicBez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75">
              <a:extLst>
                <a:ext uri="{FF2B5EF4-FFF2-40B4-BE49-F238E27FC236}">
                  <a16:creationId xmlns:a16="http://schemas.microsoft.com/office/drawing/2014/main" id="{AABFE826-0463-424D-A451-F57FCA0E1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976" y="5877272"/>
              <a:ext cx="1190545" cy="633480"/>
              <a:chOff x="-40" y="-18"/>
              <a:chExt cx="1585833" cy="844540"/>
            </a:xfrm>
          </p:grpSpPr>
          <p:grpSp>
            <p:nvGrpSpPr>
              <p:cNvPr id="14" name="Group 76">
                <a:extLst>
                  <a:ext uri="{FF2B5EF4-FFF2-40B4-BE49-F238E27FC236}">
                    <a16:creationId xmlns:a16="http://schemas.microsoft.com/office/drawing/2014/main" id="{ABB20282-04AA-469D-A7D1-3BB2183264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0" y="71482"/>
                <a:ext cx="1585833" cy="773040"/>
                <a:chOff x="-40" y="-20"/>
                <a:chExt cx="1585833" cy="773041"/>
              </a:xfrm>
            </p:grpSpPr>
            <p:sp>
              <p:nvSpPr>
                <p:cNvPr id="17" name="AutoShape 77">
                  <a:extLst>
                    <a:ext uri="{FF2B5EF4-FFF2-40B4-BE49-F238E27FC236}">
                      <a16:creationId xmlns:a16="http://schemas.microsoft.com/office/drawing/2014/main" id="{C4683DAA-8221-4975-B360-3CDC8F9DF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20" y="25836"/>
                  <a:ext cx="1569023" cy="747095"/>
                </a:xfrm>
                <a:custGeom>
                  <a:avLst/>
                  <a:gdLst>
                    <a:gd name="T0" fmla="*/ 62516308 w 19679"/>
                    <a:gd name="T1" fmla="*/ 15578652 h 19679"/>
                    <a:gd name="T2" fmla="*/ 62516308 w 19679"/>
                    <a:gd name="T3" fmla="*/ 15578652 h 19679"/>
                    <a:gd name="T4" fmla="*/ 62516308 w 19679"/>
                    <a:gd name="T5" fmla="*/ 15578652 h 19679"/>
                    <a:gd name="T6" fmla="*/ 62516308 w 19679"/>
                    <a:gd name="T7" fmla="*/ 15578652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2"/>
                      </a:moveTo>
                      <a:cubicBezTo>
                        <a:pt x="20638" y="6725"/>
                        <a:pt x="20638" y="12953"/>
                        <a:pt x="16796" y="16797"/>
                      </a:cubicBezTo>
                      <a:cubicBezTo>
                        <a:pt x="12953" y="20640"/>
                        <a:pt x="6724" y="20640"/>
                        <a:pt x="2881" y="16797"/>
                      </a:cubicBezTo>
                      <a:cubicBezTo>
                        <a:pt x="-961" y="12953"/>
                        <a:pt x="-961" y="6725"/>
                        <a:pt x="2881" y="2882"/>
                      </a:cubicBezTo>
                      <a:cubicBezTo>
                        <a:pt x="6724" y="-960"/>
                        <a:pt x="12953" y="-960"/>
                        <a:pt x="16796" y="2882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004182"/>
                    </a:gs>
                    <a:gs pos="100000">
                      <a:srgbClr val="0066CC"/>
                    </a:gs>
                  </a:gsLst>
                  <a:lin ang="2700000"/>
                </a:gradFill>
                <a:ln>
                  <a:noFill/>
                </a:ln>
                <a:effectLst>
                  <a:outerShdw blurRad="63500" dist="35921" dir="2700000" algn="ctr" rotWithShape="0">
                    <a:srgbClr val="000000"/>
                  </a:outerShdw>
                </a:effectLst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AutoShape 78">
                  <a:extLst>
                    <a:ext uri="{FF2B5EF4-FFF2-40B4-BE49-F238E27FC236}">
                      <a16:creationId xmlns:a16="http://schemas.microsoft.com/office/drawing/2014/main" id="{E6683ED6-FA44-40F1-AD2C-54228E22D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0" y="-20"/>
                  <a:ext cx="1568541" cy="748289"/>
                </a:xfrm>
                <a:custGeom>
                  <a:avLst/>
                  <a:gdLst>
                    <a:gd name="T0" fmla="*/ 2147483647 w 19679"/>
                    <a:gd name="T1" fmla="*/ 2147483647 h 19679"/>
                    <a:gd name="T2" fmla="*/ 2147483647 w 19679"/>
                    <a:gd name="T3" fmla="*/ 2147483647 h 19679"/>
                    <a:gd name="T4" fmla="*/ 2147483647 w 19679"/>
                    <a:gd name="T5" fmla="*/ 2147483647 h 19679"/>
                    <a:gd name="T6" fmla="*/ 2147483647 w 19679"/>
                    <a:gd name="T7" fmla="*/ 2147483647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5"/>
                        <a:pt x="20638" y="12954"/>
                        <a:pt x="16796" y="16797"/>
                      </a:cubicBezTo>
                      <a:cubicBezTo>
                        <a:pt x="12953" y="20640"/>
                        <a:pt x="6724" y="20640"/>
                        <a:pt x="2881" y="16797"/>
                      </a:cubicBezTo>
                      <a:cubicBezTo>
                        <a:pt x="-961" y="12954"/>
                        <a:pt x="-961" y="6725"/>
                        <a:pt x="2881" y="2881"/>
                      </a:cubicBezTo>
                      <a:cubicBezTo>
                        <a:pt x="6724" y="-960"/>
                        <a:pt x="12953" y="-960"/>
                        <a:pt x="16796" y="2881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AutoShape 79">
                <a:extLst>
                  <a:ext uri="{FF2B5EF4-FFF2-40B4-BE49-F238E27FC236}">
                    <a16:creationId xmlns:a16="http://schemas.microsoft.com/office/drawing/2014/main" id="{6AAE52DC-4728-49D2-89E2-E018573D4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54" y="-18"/>
                <a:ext cx="1385191" cy="693102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0B050"/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AutoShape 80">
                <a:extLst>
                  <a:ext uri="{FF2B5EF4-FFF2-40B4-BE49-F238E27FC236}">
                    <a16:creationId xmlns:a16="http://schemas.microsoft.com/office/drawing/2014/main" id="{C4060AB9-21C7-4CF2-ABD1-6B761CA20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28" y="6713"/>
                <a:ext cx="1318080" cy="647705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5" y="2881"/>
                    </a:moveTo>
                    <a:cubicBezTo>
                      <a:pt x="20638" y="6725"/>
                      <a:pt x="20638" y="12954"/>
                      <a:pt x="16795" y="16797"/>
                    </a:cubicBezTo>
                    <a:cubicBezTo>
                      <a:pt x="12953" y="20640"/>
                      <a:pt x="6724" y="20640"/>
                      <a:pt x="2881" y="16797"/>
                    </a:cubicBezTo>
                    <a:cubicBezTo>
                      <a:pt x="-961" y="12954"/>
                      <a:pt x="-961" y="6725"/>
                      <a:pt x="2881" y="2881"/>
                    </a:cubicBezTo>
                    <a:cubicBezTo>
                      <a:pt x="6724" y="-960"/>
                      <a:pt x="12953" y="-960"/>
                      <a:pt x="16795" y="2881"/>
                    </a:cubicBezTo>
                  </a:path>
                </a:pathLst>
              </a:custGeom>
              <a:gradFill rotWithShape="0">
                <a:gsLst>
                  <a:gs pos="0">
                    <a:srgbClr val="00B050"/>
                  </a:gs>
                  <a:gs pos="100000">
                    <a:srgbClr val="92D050"/>
                  </a:gs>
                </a:gsLst>
                <a:lin ang="27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AutoShape 82">
              <a:extLst>
                <a:ext uri="{FF2B5EF4-FFF2-40B4-BE49-F238E27FC236}">
                  <a16:creationId xmlns:a16="http://schemas.microsoft.com/office/drawing/2014/main" id="{18C183C7-9AB7-483F-9F2A-98BC89464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15" y="5994779"/>
              <a:ext cx="1268413" cy="266700"/>
            </a:xfrm>
            <a:custGeom>
              <a:avLst/>
              <a:gdLst>
                <a:gd name="T0" fmla="*/ 634603 w 21600"/>
                <a:gd name="T1" fmla="*/ 133946 h 21600"/>
                <a:gd name="T2" fmla="*/ 634603 w 21600"/>
                <a:gd name="T3" fmla="*/ 133946 h 21600"/>
                <a:gd name="T4" fmla="*/ 634603 w 21600"/>
                <a:gd name="T5" fmla="*/ 133946 h 21600"/>
                <a:gd name="T6" fmla="*/ 634603 w 21600"/>
                <a:gd name="T7" fmla="*/ 1339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>
              <a:lvl1pPr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 Bold" charset="0"/>
                  <a:ea typeface="MS PGothic" pitchFamily="34" charset="-128"/>
                  <a:cs typeface="+mn-cs"/>
                  <a:sym typeface="Trebuchet MS Bold" charset="0"/>
                </a:rPr>
                <a:t>Observação</a:t>
              </a:r>
              <a:endPara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itchFamily="34" charset="-128"/>
                <a:cs typeface="+mn-cs"/>
                <a:sym typeface="Helvetica" charset="0"/>
              </a:endParaRPr>
            </a:p>
          </p:txBody>
        </p:sp>
        <p:sp>
          <p:nvSpPr>
            <p:cNvPr id="11" name="AutoShape 25">
              <a:extLst>
                <a:ext uri="{FF2B5EF4-FFF2-40B4-BE49-F238E27FC236}">
                  <a16:creationId xmlns:a16="http://schemas.microsoft.com/office/drawing/2014/main" id="{1185C443-3846-4E90-B790-6B5EC6C62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515" y="5950297"/>
              <a:ext cx="1162049" cy="321063"/>
            </a:xfrm>
            <a:custGeom>
              <a:avLst/>
              <a:gdLst>
                <a:gd name="T0" fmla="*/ 581025 w 21600"/>
                <a:gd name="T1" fmla="*/ 133946 h 21600"/>
                <a:gd name="T2" fmla="*/ 581025 w 21600"/>
                <a:gd name="T3" fmla="*/ 133946 h 21600"/>
                <a:gd name="T4" fmla="*/ 581025 w 21600"/>
                <a:gd name="T5" fmla="*/ 133946 h 21600"/>
                <a:gd name="T6" fmla="*/ 581025 w 21600"/>
                <a:gd name="T7" fmla="*/ 1339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Risco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moderado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D1C97E44-8E43-458B-838F-A5612199D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627" y="5930904"/>
              <a:ext cx="1162049" cy="325501"/>
            </a:xfrm>
            <a:custGeom>
              <a:avLst/>
              <a:gdLst>
                <a:gd name="T0" fmla="*/ 581025 w 21600"/>
                <a:gd name="T1" fmla="*/ 133946 h 21600"/>
                <a:gd name="T2" fmla="*/ 581025 w 21600"/>
                <a:gd name="T3" fmla="*/ 133946 h 21600"/>
                <a:gd name="T4" fmla="*/ 581025 w 21600"/>
                <a:gd name="T5" fmla="*/ 133946 h 21600"/>
                <a:gd name="T6" fmla="*/ 581025 w 21600"/>
                <a:gd name="T7" fmla="*/ 1339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Risco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 Alto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13" name="AutoShape 23">
              <a:extLst>
                <a:ext uri="{FF2B5EF4-FFF2-40B4-BE49-F238E27FC236}">
                  <a16:creationId xmlns:a16="http://schemas.microsoft.com/office/drawing/2014/main" id="{A7050FCC-9954-4C67-9995-34E3DA1A5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729" y="5908460"/>
              <a:ext cx="1162049" cy="380072"/>
            </a:xfrm>
            <a:custGeom>
              <a:avLst/>
              <a:gdLst>
                <a:gd name="T0" fmla="*/ 581025 w 21600"/>
                <a:gd name="T1" fmla="*/ 133946 h 21600"/>
                <a:gd name="T2" fmla="*/ 581025 w 21600"/>
                <a:gd name="T3" fmla="*/ 133946 h 21600"/>
                <a:gd name="T4" fmla="*/ 581025 w 21600"/>
                <a:gd name="T5" fmla="*/ 133946 h 21600"/>
                <a:gd name="T6" fmla="*/ 581025 w 21600"/>
                <a:gd name="T7" fmla="*/ 1339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Risco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Muito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 Bold" charset="0"/>
                  <a:ea typeface="ＭＳ Ｐゴシック" charset="0"/>
                  <a:cs typeface="Trebuchet MS Bold" charset="0"/>
                  <a:sym typeface="Trebuchet MS Bold" charset="0"/>
                </a:rPr>
                <a:t> Alto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</p:grpSp>
      <p:grpSp>
        <p:nvGrpSpPr>
          <p:cNvPr id="37" name="Group 26">
            <a:extLst>
              <a:ext uri="{FF2B5EF4-FFF2-40B4-BE49-F238E27FC236}">
                <a16:creationId xmlns:a16="http://schemas.microsoft.com/office/drawing/2014/main" id="{A8C448BA-8286-499E-8D4B-D6DD26BCA989}"/>
              </a:ext>
            </a:extLst>
          </p:cNvPr>
          <p:cNvGrpSpPr>
            <a:grpSpLocks/>
          </p:cNvGrpSpPr>
          <p:nvPr/>
        </p:nvGrpSpPr>
        <p:grpSpPr bwMode="auto">
          <a:xfrm>
            <a:off x="2647451" y="2492897"/>
            <a:ext cx="5526795" cy="1800201"/>
            <a:chOff x="0" y="-1"/>
            <a:chExt cx="6408738" cy="1865693"/>
          </a:xfrm>
        </p:grpSpPr>
        <p:sp>
          <p:nvSpPr>
            <p:cNvPr id="38" name="AutoShape 27">
              <a:extLst>
                <a:ext uri="{FF2B5EF4-FFF2-40B4-BE49-F238E27FC236}">
                  <a16:creationId xmlns:a16="http://schemas.microsoft.com/office/drawing/2014/main" id="{7CFCEA45-7A21-4C20-8BD6-72778E42A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49766"/>
              <a:ext cx="2807396" cy="241300"/>
            </a:xfrm>
            <a:custGeom>
              <a:avLst/>
              <a:gdLst>
                <a:gd name="T0" fmla="*/ 1404145 w 21600"/>
                <a:gd name="T1" fmla="*/ 120651 h 21600"/>
                <a:gd name="T2" fmla="*/ 1404145 w 21600"/>
                <a:gd name="T3" fmla="*/ 120651 h 21600"/>
                <a:gd name="T4" fmla="*/ 1404145 w 21600"/>
                <a:gd name="T5" fmla="*/ 120651 h 21600"/>
                <a:gd name="T6" fmla="*/ 1404145 w 21600"/>
                <a:gd name="T7" fmla="*/ 12065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1pPr>
              <a:lvl2pPr marL="742950" indent="-28575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2pPr>
              <a:lvl3pPr marL="1143000" indent="-22860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3pPr>
              <a:lvl4pPr marL="1600200" indent="-22860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4pPr>
              <a:lvl5pPr marL="2057400" indent="-228600" defTabSz="685800"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charset="0"/>
                  <a:ea typeface="MS PGothic" pitchFamily="34" charset="-128"/>
                  <a:sym typeface="Helvetica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MS PGothic" pitchFamily="34" charset="-128"/>
                  <a:cs typeface="+mn-cs"/>
                  <a:sym typeface="Helvetica" charset="0"/>
                </a:rPr>
                <a:t>Matriz de nível de alerta</a:t>
              </a:r>
            </a:p>
          </p:txBody>
        </p:sp>
        <p:sp>
          <p:nvSpPr>
            <p:cNvPr id="39" name="AutoShape 28">
              <a:extLst>
                <a:ext uri="{FF2B5EF4-FFF2-40B4-BE49-F238E27FC236}">
                  <a16:creationId xmlns:a16="http://schemas.microsoft.com/office/drawing/2014/main" id="{4AF6204C-7438-4737-A7F9-8C8F837E8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396" y="63499"/>
              <a:ext cx="3601342" cy="241300"/>
            </a:xfrm>
            <a:custGeom>
              <a:avLst/>
              <a:gdLst>
                <a:gd name="T0" fmla="*/ 1800226 w 21600"/>
                <a:gd name="T1" fmla="*/ 120651 h 21600"/>
                <a:gd name="T2" fmla="*/ 1800226 w 21600"/>
                <a:gd name="T3" fmla="*/ 120651 h 21600"/>
                <a:gd name="T4" fmla="*/ 1800226 w 21600"/>
                <a:gd name="T5" fmla="*/ 120651 h 21600"/>
                <a:gd name="T6" fmla="*/ 1800226 w 21600"/>
                <a:gd name="T7" fmla="*/ 12065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Impacto potencial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40" name="AutoShape 29">
              <a:extLst>
                <a:ext uri="{FF2B5EF4-FFF2-40B4-BE49-F238E27FC236}">
                  <a16:creationId xmlns:a16="http://schemas.microsoft.com/office/drawing/2014/main" id="{2979E5E4-D71B-479F-8E8B-9EDA04929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396" y="433915"/>
              <a:ext cx="1196213" cy="243417"/>
            </a:xfrm>
            <a:custGeom>
              <a:avLst/>
              <a:gdLst>
                <a:gd name="T0" fmla="*/ 597694 w 21600"/>
                <a:gd name="T1" fmla="*/ 120651 h 21600"/>
                <a:gd name="T2" fmla="*/ 597694 w 21600"/>
                <a:gd name="T3" fmla="*/ 120651 h 21600"/>
                <a:gd name="T4" fmla="*/ 597694 w 21600"/>
                <a:gd name="T5" fmla="*/ 120651 h 21600"/>
                <a:gd name="T6" fmla="*/ 597694 w 21600"/>
                <a:gd name="T7" fmla="*/ 12065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Moderado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41" name="AutoShape 30">
              <a:extLst>
                <a:ext uri="{FF2B5EF4-FFF2-40B4-BE49-F238E27FC236}">
                  <a16:creationId xmlns:a16="http://schemas.microsoft.com/office/drawing/2014/main" id="{74E50306-3FD8-4F30-93AB-F80EF1984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608" y="433915"/>
              <a:ext cx="1109408" cy="243417"/>
            </a:xfrm>
            <a:custGeom>
              <a:avLst/>
              <a:gdLst>
                <a:gd name="T0" fmla="*/ 554832 w 21600"/>
                <a:gd name="T1" fmla="*/ 120651 h 21600"/>
                <a:gd name="T2" fmla="*/ 554832 w 21600"/>
                <a:gd name="T3" fmla="*/ 120651 h 21600"/>
                <a:gd name="T4" fmla="*/ 554832 w 21600"/>
                <a:gd name="T5" fmla="*/ 120651 h 21600"/>
                <a:gd name="T6" fmla="*/ 554832 w 21600"/>
                <a:gd name="T7" fmla="*/ 12065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Alto</a:t>
              </a:r>
            </a:p>
          </p:txBody>
        </p:sp>
        <p:sp>
          <p:nvSpPr>
            <p:cNvPr id="42" name="AutoShape 31">
              <a:extLst>
                <a:ext uri="{FF2B5EF4-FFF2-40B4-BE49-F238E27FC236}">
                  <a16:creationId xmlns:a16="http://schemas.microsoft.com/office/drawing/2014/main" id="{5777BCF3-CD3C-4E12-B51C-17F4F3999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017" y="433915"/>
              <a:ext cx="1295721" cy="243417"/>
            </a:xfrm>
            <a:custGeom>
              <a:avLst/>
              <a:gdLst>
                <a:gd name="T0" fmla="*/ 647701 w 21600"/>
                <a:gd name="T1" fmla="*/ 120651 h 21600"/>
                <a:gd name="T2" fmla="*/ 647701 w 21600"/>
                <a:gd name="T3" fmla="*/ 120651 h 21600"/>
                <a:gd name="T4" fmla="*/ 647701 w 21600"/>
                <a:gd name="T5" fmla="*/ 120651 h 21600"/>
                <a:gd name="T6" fmla="*/ 647701 w 21600"/>
                <a:gd name="T7" fmla="*/ 12065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Muito Alto</a:t>
              </a:r>
            </a:p>
          </p:txBody>
        </p:sp>
        <p:sp>
          <p:nvSpPr>
            <p:cNvPr id="43" name="AutoShape 32">
              <a:extLst>
                <a:ext uri="{FF2B5EF4-FFF2-40B4-BE49-F238E27FC236}">
                  <a16:creationId xmlns:a16="http://schemas.microsoft.com/office/drawing/2014/main" id="{A86DE93B-1516-450E-B6D6-CD0EC2ED4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56216"/>
              <a:ext cx="1513790" cy="482599"/>
            </a:xfrm>
            <a:custGeom>
              <a:avLst/>
              <a:gdLst>
                <a:gd name="T0" fmla="*/ 756444 w 21600"/>
                <a:gd name="T1" fmla="*/ 241301 h 21600"/>
                <a:gd name="T2" fmla="*/ 756444 w 21600"/>
                <a:gd name="T3" fmla="*/ 241301 h 21600"/>
                <a:gd name="T4" fmla="*/ 756444 w 21600"/>
                <a:gd name="T5" fmla="*/ 241301 h 21600"/>
                <a:gd name="T6" fmla="*/ 756444 w 21600"/>
                <a:gd name="T7" fmla="*/ 24130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Possibilidade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 de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ocorrência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44" name="AutoShape 33">
              <a:extLst>
                <a:ext uri="{FF2B5EF4-FFF2-40B4-BE49-F238E27FC236}">
                  <a16:creationId xmlns:a16="http://schemas.microsoft.com/office/drawing/2014/main" id="{9B8DC8E6-AB3C-4754-8C1C-B4F35331A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790" y="787098"/>
              <a:ext cx="1293604" cy="332316"/>
            </a:xfrm>
            <a:custGeom>
              <a:avLst/>
              <a:gdLst>
                <a:gd name="T0" fmla="*/ 647701 w 21600"/>
                <a:gd name="T1" fmla="*/ 166370 h 21600"/>
                <a:gd name="T2" fmla="*/ 647701 w 21600"/>
                <a:gd name="T3" fmla="*/ 166370 h 21600"/>
                <a:gd name="T4" fmla="*/ 647701 w 21600"/>
                <a:gd name="T5" fmla="*/ 166370 h 21600"/>
                <a:gd name="T6" fmla="*/ 647701 w 21600"/>
                <a:gd name="T7" fmla="*/ 16637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Muito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 Alta</a:t>
              </a:r>
            </a:p>
          </p:txBody>
        </p:sp>
        <p:grpSp>
          <p:nvGrpSpPr>
            <p:cNvPr id="47" name="Group 34">
              <a:extLst>
                <a:ext uri="{FF2B5EF4-FFF2-40B4-BE49-F238E27FC236}">
                  <a16:creationId xmlns:a16="http://schemas.microsoft.com/office/drawing/2014/main" id="{1819D9DC-5BC0-4C88-99E6-3B4F08A08B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08287" y="741361"/>
              <a:ext cx="1195388" cy="369889"/>
              <a:chOff x="-1" y="0"/>
              <a:chExt cx="1195389" cy="369888"/>
            </a:xfrm>
          </p:grpSpPr>
          <p:sp>
            <p:nvSpPr>
              <p:cNvPr id="86" name="AutoShape 35">
                <a:extLst>
                  <a:ext uri="{FF2B5EF4-FFF2-40B4-BE49-F238E27FC236}">
                    <a16:creationId xmlns:a16="http://schemas.microsoft.com/office/drawing/2014/main" id="{BC6EC1FA-D637-46F4-8072-1ACCD91A0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95334" cy="369888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AutoShape 36">
                <a:extLst>
                  <a:ext uri="{FF2B5EF4-FFF2-40B4-BE49-F238E27FC236}">
                    <a16:creationId xmlns:a16="http://schemas.microsoft.com/office/drawing/2014/main" id="{8727E48F-EA61-4A75-A0B5-C7B67B37C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92" y="92605"/>
                <a:ext cx="1196213" cy="184149"/>
              </a:xfrm>
              <a:custGeom>
                <a:avLst/>
                <a:gdLst>
                  <a:gd name="T0" fmla="*/ 597694 w 21600"/>
                  <a:gd name="T1" fmla="*/ 92014 h 21600"/>
                  <a:gd name="T2" fmla="*/ 597694 w 21600"/>
                  <a:gd name="T3" fmla="*/ 92014 h 21600"/>
                  <a:gd name="T4" fmla="*/ 597694 w 21600"/>
                  <a:gd name="T5" fmla="*/ 92014 h 21600"/>
                  <a:gd name="T6" fmla="*/ 597694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Moderado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grpSp>
          <p:nvGrpSpPr>
            <p:cNvPr id="48" name="Group 37">
              <a:extLst>
                <a:ext uri="{FF2B5EF4-FFF2-40B4-BE49-F238E27FC236}">
                  <a16:creationId xmlns:a16="http://schemas.microsoft.com/office/drawing/2014/main" id="{13A70E0D-5D61-432A-AFE7-DA66CAAA1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3674" y="741361"/>
              <a:ext cx="1109664" cy="369889"/>
              <a:chOff x="0" y="0"/>
              <a:chExt cx="1109664" cy="369888"/>
            </a:xfrm>
          </p:grpSpPr>
          <p:sp>
            <p:nvSpPr>
              <p:cNvPr id="84" name="AutoShape 38">
                <a:extLst>
                  <a:ext uri="{FF2B5EF4-FFF2-40B4-BE49-F238E27FC236}">
                    <a16:creationId xmlns:a16="http://schemas.microsoft.com/office/drawing/2014/main" id="{58A72C4B-4B47-433F-B526-8FEF8E0B1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109664" cy="369888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AutoShape 39">
                <a:extLst>
                  <a:ext uri="{FF2B5EF4-FFF2-40B4-BE49-F238E27FC236}">
                    <a16:creationId xmlns:a16="http://schemas.microsoft.com/office/drawing/2014/main" id="{3D95DD2C-0201-46F1-9F82-7005DCC2B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" y="92605"/>
                <a:ext cx="1109408" cy="184149"/>
              </a:xfrm>
              <a:custGeom>
                <a:avLst/>
                <a:gdLst>
                  <a:gd name="T0" fmla="*/ 554832 w 21600"/>
                  <a:gd name="T1" fmla="*/ 92014 h 21600"/>
                  <a:gd name="T2" fmla="*/ 554832 w 21600"/>
                  <a:gd name="T3" fmla="*/ 92014 h 21600"/>
                  <a:gd name="T4" fmla="*/ 554832 w 21600"/>
                  <a:gd name="T5" fmla="*/ 92014 h 21600"/>
                  <a:gd name="T6" fmla="*/ 554832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5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Alto</a:t>
                </a:r>
                <a:endPara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grpSp>
          <p:nvGrpSpPr>
            <p:cNvPr id="49" name="Group 40">
              <a:extLst>
                <a:ext uri="{FF2B5EF4-FFF2-40B4-BE49-F238E27FC236}">
                  <a16:creationId xmlns:a16="http://schemas.microsoft.com/office/drawing/2014/main" id="{9E969BEF-AB9C-4B69-B66B-F126E3BC5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3336" y="741361"/>
              <a:ext cx="1295402" cy="369889"/>
              <a:chOff x="-1" y="0"/>
              <a:chExt cx="1295402" cy="369888"/>
            </a:xfrm>
          </p:grpSpPr>
          <p:sp>
            <p:nvSpPr>
              <p:cNvPr id="82" name="AutoShape 41">
                <a:extLst>
                  <a:ext uri="{FF2B5EF4-FFF2-40B4-BE49-F238E27FC236}">
                    <a16:creationId xmlns:a16="http://schemas.microsoft.com/office/drawing/2014/main" id="{762C2258-798A-4CA1-8301-245535849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295402" cy="369888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AutoShape 42">
                <a:extLst>
                  <a:ext uri="{FF2B5EF4-FFF2-40B4-BE49-F238E27FC236}">
                    <a16:creationId xmlns:a16="http://schemas.microsoft.com/office/drawing/2014/main" id="{625E4A39-8225-4835-942E-1A697C064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20" y="92605"/>
                <a:ext cx="1295721" cy="184149"/>
              </a:xfrm>
              <a:custGeom>
                <a:avLst/>
                <a:gdLst>
                  <a:gd name="T0" fmla="*/ 647701 w 21600"/>
                  <a:gd name="T1" fmla="*/ 92014 h 21600"/>
                  <a:gd name="T2" fmla="*/ 647701 w 21600"/>
                  <a:gd name="T3" fmla="*/ 92014 h 21600"/>
                  <a:gd name="T4" fmla="*/ 647701 w 21600"/>
                  <a:gd name="T5" fmla="*/ 92014 h 21600"/>
                  <a:gd name="T6" fmla="*/ 647701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Muito</a:t>
                </a:r>
                <a:r>
                  <a:rPr kumimoji="0" lang="en-US" sz="15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 Alto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sp>
          <p:nvSpPr>
            <p:cNvPr id="50" name="AutoShape 43">
              <a:extLst>
                <a:ext uri="{FF2B5EF4-FFF2-40B4-BE49-F238E27FC236}">
                  <a16:creationId xmlns:a16="http://schemas.microsoft.com/office/drawing/2014/main" id="{BB1275EB-965F-4B6D-87F7-494ECE185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790" y="1160235"/>
              <a:ext cx="1293604" cy="332318"/>
            </a:xfrm>
            <a:custGeom>
              <a:avLst/>
              <a:gdLst>
                <a:gd name="T0" fmla="*/ 647701 w 21600"/>
                <a:gd name="T1" fmla="*/ 166370 h 21600"/>
                <a:gd name="T2" fmla="*/ 647701 w 21600"/>
                <a:gd name="T3" fmla="*/ 166370 h 21600"/>
                <a:gd name="T4" fmla="*/ 647701 w 21600"/>
                <a:gd name="T5" fmla="*/ 166370 h 21600"/>
                <a:gd name="T6" fmla="*/ 647701 w 21600"/>
                <a:gd name="T7" fmla="*/ 16637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Alta</a:t>
              </a:r>
            </a:p>
          </p:txBody>
        </p:sp>
        <p:grpSp>
          <p:nvGrpSpPr>
            <p:cNvPr id="51" name="Group 44">
              <a:extLst>
                <a:ext uri="{FF2B5EF4-FFF2-40B4-BE49-F238E27FC236}">
                  <a16:creationId xmlns:a16="http://schemas.microsoft.com/office/drawing/2014/main" id="{7972099B-D6FB-4C63-8364-9643A1683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08287" y="1111249"/>
              <a:ext cx="1195388" cy="371476"/>
              <a:chOff x="-1" y="0"/>
              <a:chExt cx="1195389" cy="371475"/>
            </a:xfrm>
          </p:grpSpPr>
          <p:sp>
            <p:nvSpPr>
              <p:cNvPr id="80" name="AutoShape 45">
                <a:extLst>
                  <a:ext uri="{FF2B5EF4-FFF2-40B4-BE49-F238E27FC236}">
                    <a16:creationId xmlns:a16="http://schemas.microsoft.com/office/drawing/2014/main" id="{92997AF9-4BBD-4EBE-A34B-2729E86E5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95334" cy="37147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AutoShape 46">
                <a:extLst>
                  <a:ext uri="{FF2B5EF4-FFF2-40B4-BE49-F238E27FC236}">
                    <a16:creationId xmlns:a16="http://schemas.microsoft.com/office/drawing/2014/main" id="{746D2EAD-D511-4726-9269-D787BD7AF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92" y="93133"/>
                <a:ext cx="1196213" cy="186266"/>
              </a:xfrm>
              <a:custGeom>
                <a:avLst/>
                <a:gdLst>
                  <a:gd name="T0" fmla="*/ 597694 w 21600"/>
                  <a:gd name="T1" fmla="*/ 92014 h 21600"/>
                  <a:gd name="T2" fmla="*/ 597694 w 21600"/>
                  <a:gd name="T3" fmla="*/ 92014 h 21600"/>
                  <a:gd name="T4" fmla="*/ 597694 w 21600"/>
                  <a:gd name="T5" fmla="*/ 92014 h 21600"/>
                  <a:gd name="T6" fmla="*/ 597694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Moderado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E9129AE9-4850-417E-A352-77B1BA186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3674" y="1111249"/>
              <a:ext cx="1109664" cy="371476"/>
              <a:chOff x="0" y="0"/>
              <a:chExt cx="1109664" cy="371475"/>
            </a:xfrm>
          </p:grpSpPr>
          <p:sp>
            <p:nvSpPr>
              <p:cNvPr id="78" name="AutoShape 48">
                <a:extLst>
                  <a:ext uri="{FF2B5EF4-FFF2-40B4-BE49-F238E27FC236}">
                    <a16:creationId xmlns:a16="http://schemas.microsoft.com/office/drawing/2014/main" id="{FEE483F5-17DF-4585-AF12-F3F16552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109664" cy="37147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AutoShape 49">
                <a:extLst>
                  <a:ext uri="{FF2B5EF4-FFF2-40B4-BE49-F238E27FC236}">
                    <a16:creationId xmlns:a16="http://schemas.microsoft.com/office/drawing/2014/main" id="{1BA1FDDA-344F-4EAF-9FBC-10CC80434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" y="93133"/>
                <a:ext cx="1109408" cy="186266"/>
              </a:xfrm>
              <a:custGeom>
                <a:avLst/>
                <a:gdLst>
                  <a:gd name="T0" fmla="*/ 554832 w 21600"/>
                  <a:gd name="T1" fmla="*/ 92014 h 21600"/>
                  <a:gd name="T2" fmla="*/ 554832 w 21600"/>
                  <a:gd name="T3" fmla="*/ 92014 h 21600"/>
                  <a:gd name="T4" fmla="*/ 554832 w 21600"/>
                  <a:gd name="T5" fmla="*/ 92014 h 21600"/>
                  <a:gd name="T6" fmla="*/ 554832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5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Alto</a:t>
                </a:r>
                <a:endPara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grpSp>
          <p:nvGrpSpPr>
            <p:cNvPr id="53" name="Group 50">
              <a:extLst>
                <a:ext uri="{FF2B5EF4-FFF2-40B4-BE49-F238E27FC236}">
                  <a16:creationId xmlns:a16="http://schemas.microsoft.com/office/drawing/2014/main" id="{27EF7122-18AB-4307-A0FA-68A09E888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3336" y="1111249"/>
              <a:ext cx="1295402" cy="371476"/>
              <a:chOff x="-1" y="0"/>
              <a:chExt cx="1295402" cy="371475"/>
            </a:xfrm>
          </p:grpSpPr>
          <p:sp>
            <p:nvSpPr>
              <p:cNvPr id="76" name="AutoShape 51">
                <a:extLst>
                  <a:ext uri="{FF2B5EF4-FFF2-40B4-BE49-F238E27FC236}">
                    <a16:creationId xmlns:a16="http://schemas.microsoft.com/office/drawing/2014/main" id="{68FC0944-47AD-4C8B-9275-786040B88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295402" cy="37147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AutoShape 52">
                <a:extLst>
                  <a:ext uri="{FF2B5EF4-FFF2-40B4-BE49-F238E27FC236}">
                    <a16:creationId xmlns:a16="http://schemas.microsoft.com/office/drawing/2014/main" id="{B0C92B7D-E3DA-428B-A064-4AE9E5213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20" y="93133"/>
                <a:ext cx="1295721" cy="186266"/>
              </a:xfrm>
              <a:custGeom>
                <a:avLst/>
                <a:gdLst>
                  <a:gd name="T0" fmla="*/ 647701 w 21600"/>
                  <a:gd name="T1" fmla="*/ 92014 h 21600"/>
                  <a:gd name="T2" fmla="*/ 647701 w 21600"/>
                  <a:gd name="T3" fmla="*/ 92014 h 21600"/>
                  <a:gd name="T4" fmla="*/ 647701 w 21600"/>
                  <a:gd name="T5" fmla="*/ 92014 h 21600"/>
                  <a:gd name="T6" fmla="*/ 647701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5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Alto</a:t>
                </a:r>
                <a:endPara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sp>
          <p:nvSpPr>
            <p:cNvPr id="54" name="AutoShape 53">
              <a:extLst>
                <a:ext uri="{FF2B5EF4-FFF2-40B4-BE49-F238E27FC236}">
                  <a16:creationId xmlns:a16="http://schemas.microsoft.com/office/drawing/2014/main" id="{E13A76C0-C233-4ED0-8DE2-16257B0A1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790" y="1531258"/>
              <a:ext cx="1293604" cy="334434"/>
            </a:xfrm>
            <a:custGeom>
              <a:avLst/>
              <a:gdLst>
                <a:gd name="T0" fmla="*/ 647701 w 21600"/>
                <a:gd name="T1" fmla="*/ 166370 h 21600"/>
                <a:gd name="T2" fmla="*/ 647701 w 21600"/>
                <a:gd name="T3" fmla="*/ 166370 h 21600"/>
                <a:gd name="T4" fmla="*/ 647701 w 21600"/>
                <a:gd name="T5" fmla="*/ 166370 h 21600"/>
                <a:gd name="T6" fmla="*/ 647701 w 21600"/>
                <a:gd name="T7" fmla="*/ 16637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rPr>
                <a:t>Baixa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87FBCD3-FFD0-4547-8447-6FBF167C1F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08287" y="1482724"/>
              <a:ext cx="1195388" cy="371476"/>
              <a:chOff x="-1" y="0"/>
              <a:chExt cx="1195389" cy="371475"/>
            </a:xfrm>
          </p:grpSpPr>
          <p:sp>
            <p:nvSpPr>
              <p:cNvPr id="74" name="AutoShape 55">
                <a:extLst>
                  <a:ext uri="{FF2B5EF4-FFF2-40B4-BE49-F238E27FC236}">
                    <a16:creationId xmlns:a16="http://schemas.microsoft.com/office/drawing/2014/main" id="{074F112B-82B0-44AC-AC47-726F818D3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95334" cy="37147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AutoShape 56">
                <a:extLst>
                  <a:ext uri="{FF2B5EF4-FFF2-40B4-BE49-F238E27FC236}">
                    <a16:creationId xmlns:a16="http://schemas.microsoft.com/office/drawing/2014/main" id="{B3BFCFB9-6E1E-4F2E-81AF-7FB9FCDFB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92" y="92076"/>
                <a:ext cx="1196213" cy="186266"/>
              </a:xfrm>
              <a:custGeom>
                <a:avLst/>
                <a:gdLst>
                  <a:gd name="T0" fmla="*/ 597694 w 21600"/>
                  <a:gd name="T1" fmla="*/ 92014 h 21600"/>
                  <a:gd name="T2" fmla="*/ 597694 w 21600"/>
                  <a:gd name="T3" fmla="*/ 92014 h 21600"/>
                  <a:gd name="T4" fmla="*/ 597694 w 21600"/>
                  <a:gd name="T5" fmla="*/ 92014 h 21600"/>
                  <a:gd name="T6" fmla="*/ 597694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685800"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1pPr>
                <a:lvl2pPr marL="742950" indent="-285750" defTabSz="685800"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2pPr>
                <a:lvl3pPr marL="1143000" indent="-228600" defTabSz="685800"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3pPr>
                <a:lvl4pPr marL="1600200" indent="-228600" defTabSz="685800"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4pPr>
                <a:lvl5pPr marL="2057400" indent="-228600" defTabSz="685800"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Helvetica" charset="0"/>
                    <a:ea typeface="MS PGothic" pitchFamily="34" charset="-128"/>
                    <a:sym typeface="Helvetica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BR" sz="15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MS PGothic" pitchFamily="34" charset="-128"/>
                    <a:cs typeface="Times New Roman" pitchFamily="18" charset="0"/>
                    <a:sym typeface="Times New Roman" pitchFamily="18" charset="0"/>
                  </a:rPr>
                  <a:t>Observação</a:t>
                </a:r>
                <a:endParaRPr kumimoji="0" lang="en-US" alt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MS PGothic" pitchFamily="34" charset="-128"/>
                  <a:cs typeface="+mn-cs"/>
                  <a:sym typeface="Helvetica" charset="0"/>
                </a:endParaRPr>
              </a:p>
            </p:txBody>
          </p:sp>
        </p:grpSp>
        <p:grpSp>
          <p:nvGrpSpPr>
            <p:cNvPr id="56" name="Group 57">
              <a:extLst>
                <a:ext uri="{FF2B5EF4-FFF2-40B4-BE49-F238E27FC236}">
                  <a16:creationId xmlns:a16="http://schemas.microsoft.com/office/drawing/2014/main" id="{F9255A97-A3B5-4C80-816C-046A46694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3674" y="1482724"/>
              <a:ext cx="1109664" cy="371476"/>
              <a:chOff x="0" y="0"/>
              <a:chExt cx="1109664" cy="371475"/>
            </a:xfrm>
          </p:grpSpPr>
          <p:sp>
            <p:nvSpPr>
              <p:cNvPr id="72" name="AutoShape 58">
                <a:extLst>
                  <a:ext uri="{FF2B5EF4-FFF2-40B4-BE49-F238E27FC236}">
                    <a16:creationId xmlns:a16="http://schemas.microsoft.com/office/drawing/2014/main" id="{7896BD69-3E11-4435-952C-DFF391199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109664" cy="37147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AutoShape 59">
                <a:extLst>
                  <a:ext uri="{FF2B5EF4-FFF2-40B4-BE49-F238E27FC236}">
                    <a16:creationId xmlns:a16="http://schemas.microsoft.com/office/drawing/2014/main" id="{2806FEA4-F124-4817-A9EF-1394835F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" y="92076"/>
                <a:ext cx="1109408" cy="186266"/>
              </a:xfrm>
              <a:custGeom>
                <a:avLst/>
                <a:gdLst>
                  <a:gd name="T0" fmla="*/ 554832 w 21600"/>
                  <a:gd name="T1" fmla="*/ 92014 h 21600"/>
                  <a:gd name="T2" fmla="*/ 554832 w 21600"/>
                  <a:gd name="T3" fmla="*/ 92014 h 21600"/>
                  <a:gd name="T4" fmla="*/ 554832 w 21600"/>
                  <a:gd name="T5" fmla="*/ 92014 h 21600"/>
                  <a:gd name="T6" fmla="*/ 554832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Moderado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grpSp>
          <p:nvGrpSpPr>
            <p:cNvPr id="57" name="Group 60">
              <a:extLst>
                <a:ext uri="{FF2B5EF4-FFF2-40B4-BE49-F238E27FC236}">
                  <a16:creationId xmlns:a16="http://schemas.microsoft.com/office/drawing/2014/main" id="{3579D58C-FFE4-4405-AE90-8B93E8CAE3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3336" y="1482724"/>
              <a:ext cx="1295402" cy="371476"/>
              <a:chOff x="-1" y="0"/>
              <a:chExt cx="1295402" cy="371475"/>
            </a:xfrm>
          </p:grpSpPr>
          <p:sp>
            <p:nvSpPr>
              <p:cNvPr id="70" name="AutoShape 61">
                <a:extLst>
                  <a:ext uri="{FF2B5EF4-FFF2-40B4-BE49-F238E27FC236}">
                    <a16:creationId xmlns:a16="http://schemas.microsoft.com/office/drawing/2014/main" id="{49BC8B32-E885-415F-AE6B-0F85CEF57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295402" cy="371475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AutoShape 62">
                <a:extLst>
                  <a:ext uri="{FF2B5EF4-FFF2-40B4-BE49-F238E27FC236}">
                    <a16:creationId xmlns:a16="http://schemas.microsoft.com/office/drawing/2014/main" id="{09AACDA9-38CC-4724-A47F-41CC378CC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20" y="92076"/>
                <a:ext cx="1295721" cy="186266"/>
              </a:xfrm>
              <a:custGeom>
                <a:avLst/>
                <a:gdLst>
                  <a:gd name="T0" fmla="*/ 647701 w 21600"/>
                  <a:gd name="T1" fmla="*/ 92014 h 21600"/>
                  <a:gd name="T2" fmla="*/ 647701 w 21600"/>
                  <a:gd name="T3" fmla="*/ 92014 h 21600"/>
                  <a:gd name="T4" fmla="*/ 647701 w 21600"/>
                  <a:gd name="T5" fmla="*/ 92014 h 21600"/>
                  <a:gd name="T6" fmla="*/ 647701 w 21600"/>
                  <a:gd name="T7" fmla="*/ 920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45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Moderado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0"/>
                  <a:cs typeface="Helvetica" charset="0"/>
                </a:endParaRPr>
              </a:p>
            </p:txBody>
          </p:sp>
        </p:grpSp>
        <p:sp>
          <p:nvSpPr>
            <p:cNvPr id="58" name="Line 63">
              <a:extLst>
                <a:ext uri="{FF2B5EF4-FFF2-40B4-BE49-F238E27FC236}">
                  <a16:creationId xmlns:a16="http://schemas.microsoft.com/office/drawing/2014/main" id="{2DAD9A2D-0030-47AD-8BB8-E847C724B4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3791" y="740833"/>
              <a:ext cx="0" cy="11133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59" name="Line 64">
              <a:extLst>
                <a:ext uri="{FF2B5EF4-FFF2-40B4-BE49-F238E27FC236}">
                  <a16:creationId xmlns:a16="http://schemas.microsoft.com/office/drawing/2014/main" id="{C2FDC6D5-96D3-44B2-BD1B-97C22A9D5C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7396" y="-1"/>
              <a:ext cx="0" cy="18542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0" name="Line 65">
              <a:extLst>
                <a:ext uri="{FF2B5EF4-FFF2-40B4-BE49-F238E27FC236}">
                  <a16:creationId xmlns:a16="http://schemas.microsoft.com/office/drawing/2014/main" id="{7026C728-7A79-4BFF-9DE3-1137919FB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3608" y="370415"/>
              <a:ext cx="0" cy="148378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1" name="Line 66">
              <a:extLst>
                <a:ext uri="{FF2B5EF4-FFF2-40B4-BE49-F238E27FC236}">
                  <a16:creationId xmlns:a16="http://schemas.microsoft.com/office/drawing/2014/main" id="{DE0F9442-4859-453E-91B7-A393F5193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3017" y="370415"/>
              <a:ext cx="0" cy="148378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2" name="Line 67">
              <a:extLst>
                <a:ext uri="{FF2B5EF4-FFF2-40B4-BE49-F238E27FC236}">
                  <a16:creationId xmlns:a16="http://schemas.microsoft.com/office/drawing/2014/main" id="{D2596A43-9022-428A-AB3E-35CC94F52C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396" y="370415"/>
              <a:ext cx="36013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3" name="Line 68">
              <a:extLst>
                <a:ext uri="{FF2B5EF4-FFF2-40B4-BE49-F238E27FC236}">
                  <a16:creationId xmlns:a16="http://schemas.microsoft.com/office/drawing/2014/main" id="{0FE64E60-0C02-494E-BBC9-3EB69F3CF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40833"/>
              <a:ext cx="64087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4" name="Line 69">
              <a:extLst>
                <a:ext uri="{FF2B5EF4-FFF2-40B4-BE49-F238E27FC236}">
                  <a16:creationId xmlns:a16="http://schemas.microsoft.com/office/drawing/2014/main" id="{37A40ABD-87D4-4A8E-9B82-E721B449EA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791" y="1111249"/>
              <a:ext cx="48949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5" name="Line 70">
              <a:extLst>
                <a:ext uri="{FF2B5EF4-FFF2-40B4-BE49-F238E27FC236}">
                  <a16:creationId xmlns:a16="http://schemas.microsoft.com/office/drawing/2014/main" id="{EE7CBBCA-C533-493D-8941-BB7185BCAF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791" y="1481666"/>
              <a:ext cx="4894947" cy="2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6" name="Line 71">
              <a:extLst>
                <a:ext uri="{FF2B5EF4-FFF2-40B4-BE49-F238E27FC236}">
                  <a16:creationId xmlns:a16="http://schemas.microsoft.com/office/drawing/2014/main" id="{3F8C75ED-7AA7-41B3-ABF8-A9F4C53784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-1"/>
              <a:ext cx="0" cy="18542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7" name="Line 72">
              <a:extLst>
                <a:ext uri="{FF2B5EF4-FFF2-40B4-BE49-F238E27FC236}">
                  <a16:creationId xmlns:a16="http://schemas.microsoft.com/office/drawing/2014/main" id="{E80EDF05-6DA8-4E0C-814A-B97030142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8738" y="-1"/>
              <a:ext cx="0" cy="18542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8" name="Line 73">
              <a:extLst>
                <a:ext uri="{FF2B5EF4-FFF2-40B4-BE49-F238E27FC236}">
                  <a16:creationId xmlns:a16="http://schemas.microsoft.com/office/drawing/2014/main" id="{E9B2A95E-04E9-4C6C-B68B-F2EA5D144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-1"/>
              <a:ext cx="64087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  <p:sp>
          <p:nvSpPr>
            <p:cNvPr id="69" name="Line 74">
              <a:extLst>
                <a:ext uri="{FF2B5EF4-FFF2-40B4-BE49-F238E27FC236}">
                  <a16:creationId xmlns:a16="http://schemas.microsoft.com/office/drawing/2014/main" id="{D1D1B61E-621E-4EC7-9005-95EC6EA0D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54200"/>
              <a:ext cx="64087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Helvetica" charset="0"/>
              </a:endParaRPr>
            </a:p>
          </p:txBody>
        </p:sp>
      </p:grpSp>
      <p:sp>
        <p:nvSpPr>
          <p:cNvPr id="88" name="AutoShape 83">
            <a:extLst>
              <a:ext uri="{FF2B5EF4-FFF2-40B4-BE49-F238E27FC236}">
                <a16:creationId xmlns:a16="http://schemas.microsoft.com/office/drawing/2014/main" id="{2836093A-D75D-454D-ACE1-B1E8F6E644A2}"/>
              </a:ext>
            </a:extLst>
          </p:cNvPr>
          <p:cNvSpPr>
            <a:spLocks/>
          </p:cNvSpPr>
          <p:nvPr/>
        </p:nvSpPr>
        <p:spPr bwMode="auto">
          <a:xfrm>
            <a:off x="3696349" y="4293097"/>
            <a:ext cx="3429000" cy="1825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88" tIns="34288" rIns="34288" bIns="34288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 Bold" charset="0"/>
                <a:ea typeface="+mn-ea"/>
                <a:cs typeface="+mn-cs"/>
                <a:sym typeface="Trebuchet MS Bold" charset="0"/>
              </a:rPr>
              <a:t>PORTARIA Nº 314, DE 17 DE OUTUBRO DE 2012</a:t>
            </a:r>
            <a:endParaRPr kumimoji="0" lang="pt-BR" alt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EED197B9-A997-4F0A-B1DC-96894397194A}"/>
              </a:ext>
            </a:extLst>
          </p:cNvPr>
          <p:cNvSpPr txBox="1"/>
          <p:nvPr/>
        </p:nvSpPr>
        <p:spPr>
          <a:xfrm>
            <a:off x="4312828" y="4728161"/>
            <a:ext cx="2196041" cy="369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Times New Roman" panose="02020603050405020304" pitchFamily="18" charset="0"/>
              </a:rPr>
              <a:t>Cessar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9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EB08577D-26D8-4E63-B261-42EECE654011}"/>
              </a:ext>
            </a:extLst>
          </p:cNvPr>
          <p:cNvSpPr>
            <a:spLocks/>
          </p:cNvSpPr>
          <p:nvPr/>
        </p:nvSpPr>
        <p:spPr bwMode="auto">
          <a:xfrm>
            <a:off x="5754481" y="3024168"/>
            <a:ext cx="2468960" cy="624416"/>
          </a:xfrm>
          <a:custGeom>
            <a:avLst/>
            <a:gdLst>
              <a:gd name="T0" fmla="*/ 3086100 w 21600"/>
              <a:gd name="T1" fmla="*/ 234156 h 21600"/>
              <a:gd name="T2" fmla="*/ 3086100 w 21600"/>
              <a:gd name="T3" fmla="*/ 234156 h 21600"/>
              <a:gd name="T4" fmla="*/ 3086100 w 21600"/>
              <a:gd name="T5" fmla="*/ 234156 h 21600"/>
              <a:gd name="T6" fmla="*/ 3086100 w 21600"/>
              <a:gd name="T7" fmla="*/ 23415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6797" tIns="46797" rIns="46797" bIns="46797" anchor="ctr"/>
          <a:lstStyle>
            <a:lvl1pPr defTabSz="6858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defTabSz="6858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defTabSz="6858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defTabSz="6858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defTabSz="6858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ctr">
              <a:defRPr/>
            </a:pPr>
            <a:r>
              <a:rPr lang="en-US" altLang="pt-BR" sz="2667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 Bold" charset="0"/>
                <a:sym typeface="Trebuchet MS Bold" charset="0"/>
              </a:rPr>
              <a:t>Alerta</a:t>
            </a:r>
            <a:endParaRPr lang="en-US" altLang="pt-BR" sz="2667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 Bold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13D248-3710-40B5-AA55-6F7C43971B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2" y="241055"/>
            <a:ext cx="9144000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FEEF109-90A3-2445-95F8-5207E202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06" y="7920"/>
            <a:ext cx="6303504" cy="487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Group 3">
            <a:extLst>
              <a:ext uri="{FF2B5EF4-FFF2-40B4-BE49-F238E27FC236}">
                <a16:creationId xmlns:a16="http://schemas.microsoft.com/office/drawing/2014/main" id="{8CFCFB2C-8C3C-D148-9813-D519256377B7}"/>
              </a:ext>
            </a:extLst>
          </p:cNvPr>
          <p:cNvGraphicFramePr>
            <a:graphicFrameLocks noGrp="1"/>
          </p:cNvGraphicFramePr>
          <p:nvPr/>
        </p:nvGraphicFramePr>
        <p:xfrm>
          <a:off x="3026896" y="3708891"/>
          <a:ext cx="5793782" cy="1856989"/>
        </p:xfrm>
        <a:graphic>
          <a:graphicData uri="http://schemas.openxmlformats.org/drawingml/2006/table">
            <a:tbl>
              <a:tblPr/>
              <a:tblGrid>
                <a:gridCol w="1011370">
                  <a:extLst>
                    <a:ext uri="{9D8B030D-6E8A-4147-A177-3AD203B41FA5}">
                      <a16:colId xmlns:a16="http://schemas.microsoft.com/office/drawing/2014/main" val="2105546079"/>
                    </a:ext>
                  </a:extLst>
                </a:gridCol>
                <a:gridCol w="1132069">
                  <a:extLst>
                    <a:ext uri="{9D8B030D-6E8A-4147-A177-3AD203B41FA5}">
                      <a16:colId xmlns:a16="http://schemas.microsoft.com/office/drawing/2014/main" val="4106778052"/>
                    </a:ext>
                  </a:extLst>
                </a:gridCol>
                <a:gridCol w="1250339">
                  <a:extLst>
                    <a:ext uri="{9D8B030D-6E8A-4147-A177-3AD203B41FA5}">
                      <a16:colId xmlns:a16="http://schemas.microsoft.com/office/drawing/2014/main" val="252520063"/>
                    </a:ext>
                  </a:extLst>
                </a:gridCol>
                <a:gridCol w="1131259">
                  <a:extLst>
                    <a:ext uri="{9D8B030D-6E8A-4147-A177-3AD203B41FA5}">
                      <a16:colId xmlns:a16="http://schemas.microsoft.com/office/drawing/2014/main" val="3454813804"/>
                    </a:ext>
                  </a:extLst>
                </a:gridCol>
                <a:gridCol w="1268745">
                  <a:extLst>
                    <a:ext uri="{9D8B030D-6E8A-4147-A177-3AD203B41FA5}">
                      <a16:colId xmlns:a16="http://schemas.microsoft.com/office/drawing/2014/main" val="3281043738"/>
                    </a:ext>
                  </a:extLst>
                </a:gridCol>
              </a:tblGrid>
              <a:tr h="13229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INMET: 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municípios na região monitorada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CEMADEN: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municípios monitorados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jaVu Sans" charset="0"/>
                        <a:cs typeface="DejaVu Sans" charset="0"/>
                      </a:endParaRP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População total nos municípios monitorados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(IBGE 2016)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jaVu Sans" charset="0"/>
                        <a:cs typeface="DejaVu Sans" charset="0"/>
                      </a:endParaRP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Calibri" panose="020F0502020204030204" pitchFamily="34" charset="0"/>
                        </a:rPr>
                        <a:t>Número de áreas de risco nos municípios monitorados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jaVu Sans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Calibri" panose="020F0502020204030204" pitchFamily="34" charset="0"/>
                        </a:rPr>
                        <a:t>% população em risco  e em alta vulnerabilidade social *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1118121"/>
                  </a:ext>
                </a:extLst>
              </a:tr>
              <a:tr h="5309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573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89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8.245.599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 +/- 5.000 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alt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 charset="0"/>
                        <a:cs typeface="DejaVu Sans" charset="0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jaVu Sans" charset="0"/>
                          <a:cs typeface="DejaVu Sans" charset="0"/>
                        </a:rPr>
                        <a:t>15%</a:t>
                      </a:r>
                    </a:p>
                  </a:txBody>
                  <a:tcPr marL="103720" marR="103720" marT="73853" marB="55035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83683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E9231C84-A332-8F47-BCC8-4562733B9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890" y="1465856"/>
            <a:ext cx="1548039" cy="166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5837" tIns="52919" rIns="105837" bIns="52919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1654" dirty="0">
                <a:latin typeface="Calibri" panose="020F0502020204030204" pitchFamily="34" charset="0"/>
              </a:rPr>
              <a:t>Regiões alertadas pelo INMET e municípios monitorados pelo CEMADEN </a:t>
            </a:r>
          </a:p>
          <a:p>
            <a:pPr algn="ctr">
              <a:buClrTx/>
              <a:buFontTx/>
              <a:buNone/>
            </a:pPr>
            <a:endParaRPr lang="pt-BR" altLang="pt-BR" sz="1654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14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9E3875DD-35E3-AB45-8F44-076905FA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27" y="1261436"/>
            <a:ext cx="5291200" cy="374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063BF348-8DA1-D442-AE99-8178E7863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64" y="3150306"/>
            <a:ext cx="4117712" cy="20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70052D16-19B5-7D47-91E8-ECC023F9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075" y="275057"/>
            <a:ext cx="683895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414" tIns="37207" rIns="74414" bIns="37207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315" dirty="0">
                <a:latin typeface="Calibri" panose="020F0502020204030204" pitchFamily="34" charset="0"/>
              </a:rPr>
              <a:t>Vulnerabilidade social em Belo Horizonte em áreas suscetíveis a escorregamentos</a:t>
            </a:r>
          </a:p>
        </p:txBody>
      </p:sp>
    </p:spTree>
    <p:extLst>
      <p:ext uri="{BB962C8B-B14F-4D97-AF65-F5344CB8AC3E}">
        <p14:creationId xmlns:p14="http://schemas.microsoft.com/office/powerpoint/2010/main" val="2247899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1261FA71-09E1-CC4F-AF68-3E5FE0FED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45" y="1"/>
            <a:ext cx="4558755" cy="566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23D43A21-205E-B744-9F00-D113DD71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3681" y="394137"/>
            <a:ext cx="2423767" cy="152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414" tIns="37207" rIns="74414" bIns="37207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985" dirty="0">
                <a:latin typeface="Calibri" panose="020F0502020204030204" pitchFamily="34" charset="0"/>
              </a:rPr>
              <a:t>Alerta de enxurradas emitido em 28/11/17;  com início às 18:16; continuamente atualizado</a:t>
            </a:r>
          </a:p>
        </p:txBody>
      </p:sp>
      <p:sp>
        <p:nvSpPr>
          <p:cNvPr id="28675" name="Oval 3">
            <a:extLst>
              <a:ext uri="{FF2B5EF4-FFF2-40B4-BE49-F238E27FC236}">
                <a16:creationId xmlns:a16="http://schemas.microsoft.com/office/drawing/2014/main" id="{C62A15A0-8AA7-D146-8C3E-148E13EBC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059" y="1703791"/>
            <a:ext cx="1685413" cy="679941"/>
          </a:xfrm>
          <a:prstGeom prst="ellipse">
            <a:avLst/>
          </a:prstGeom>
          <a:noFill/>
          <a:ln w="22320" cap="sq">
            <a:solidFill>
              <a:srgbClr val="FF00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3159" tIns="26580" rIns="53159" bIns="26580" anchor="ctr"/>
          <a:lstStyle/>
          <a:p>
            <a:endParaRPr lang="pt-BR" sz="1985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AB22DAF0-9207-B44F-8009-8B9406E2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087" y="3844686"/>
            <a:ext cx="1820614" cy="261212"/>
          </a:xfrm>
          <a:prstGeom prst="rect">
            <a:avLst/>
          </a:prstGeom>
          <a:noFill/>
          <a:ln w="28440" cap="sq">
            <a:solidFill>
              <a:srgbClr val="FF000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3159" tIns="26580" rIns="53159" bIns="26580" anchor="ctr"/>
          <a:lstStyle/>
          <a:p>
            <a:endParaRPr lang="pt-BR" sz="1985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8BD7BCC0-51BB-364F-9B42-E413D37D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080" y="4107212"/>
            <a:ext cx="2915345" cy="177204"/>
          </a:xfrm>
          <a:prstGeom prst="rect">
            <a:avLst/>
          </a:prstGeom>
          <a:noFill/>
          <a:ln w="28440" cap="sq">
            <a:solidFill>
              <a:srgbClr val="FF000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3159" tIns="26580" rIns="53159" bIns="26580" anchor="ctr"/>
          <a:lstStyle/>
          <a:p>
            <a:endParaRPr lang="pt-BR" sz="1985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EB7C70C-197F-D84C-8FDC-16C32DE12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235" y="2597116"/>
            <a:ext cx="2719764" cy="92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414" tIns="37207" rIns="74414" bIns="37207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pt-BR" altLang="pt-BR" sz="1985" dirty="0">
                <a:latin typeface="Calibri" panose="020F0502020204030204" pitchFamily="34" charset="0"/>
              </a:rPr>
              <a:t>Pessoas e residências que poderiam ser afetadas</a:t>
            </a:r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F1A851AA-FBC8-8E47-B08F-9251FA521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433" y="3895555"/>
            <a:ext cx="1988118" cy="102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414" tIns="37207" rIns="74414" bIns="37207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985" dirty="0">
                <a:latin typeface="Calibri" panose="020F0502020204030204" pitchFamily="34" charset="0"/>
              </a:rPr>
              <a:t>Bairros que poderiam ser afetados</a:t>
            </a:r>
          </a:p>
        </p:txBody>
      </p:sp>
      <p:cxnSp>
        <p:nvCxnSpPr>
          <p:cNvPr id="28680" name="AutoShape 8">
            <a:extLst>
              <a:ext uri="{FF2B5EF4-FFF2-40B4-BE49-F238E27FC236}">
                <a16:creationId xmlns:a16="http://schemas.microsoft.com/office/drawing/2014/main" id="{275AFEA1-C8DF-2745-8437-FB6F0FBB5E6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953901" y="3551971"/>
            <a:ext cx="619560" cy="339971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681" name="AutoShape 9">
            <a:extLst>
              <a:ext uri="{FF2B5EF4-FFF2-40B4-BE49-F238E27FC236}">
                <a16:creationId xmlns:a16="http://schemas.microsoft.com/office/drawing/2014/main" id="{C9C1CECC-F4DE-C94E-B73B-A39AA08A04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23008" y="4105898"/>
            <a:ext cx="1450453" cy="164079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39924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31B2FF42-A22A-564E-A881-0D908E53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72" y="0"/>
            <a:ext cx="7546295" cy="570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466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492" y="776207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O que é o </a:t>
            </a:r>
            <a:r>
              <a:rPr lang="pt-BR" sz="4400" b="0" strike="noStrike" spc="-1" dirty="0" err="1">
                <a:solidFill>
                  <a:srgbClr val="3465A4"/>
                </a:solidFill>
                <a:latin typeface="Arial"/>
              </a:rPr>
              <a:t>Cemaden</a:t>
            </a:r>
            <a:br>
              <a:rPr lang="pt-BR" sz="4400" b="0" strike="noStrike" spc="-1" dirty="0">
                <a:solidFill>
                  <a:srgbClr val="3465A4"/>
                </a:solidFill>
                <a:latin typeface="Arial"/>
              </a:rPr>
            </a:b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Centro Nacional de Monitoramento e Alertas de Desastres Naturais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C09011-576E-41BB-A6F7-F64B4523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170" y="2499978"/>
            <a:ext cx="3853006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1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">
            <a:extLst>
              <a:ext uri="{FF2B5EF4-FFF2-40B4-BE49-F238E27FC236}">
                <a16:creationId xmlns:a16="http://schemas.microsoft.com/office/drawing/2014/main" id="{77BCAFD7-E37A-403C-B3C1-41893ED0A78A}"/>
              </a:ext>
            </a:extLst>
          </p:cNvPr>
          <p:cNvSpPr>
            <a:spLocks/>
          </p:cNvSpPr>
          <p:nvPr/>
        </p:nvSpPr>
        <p:spPr bwMode="auto">
          <a:xfrm>
            <a:off x="83198" y="186612"/>
            <a:ext cx="3988355" cy="447870"/>
          </a:xfrm>
          <a:custGeom>
            <a:avLst/>
            <a:gdLst>
              <a:gd name="T0" fmla="*/ 736600 w 21600"/>
              <a:gd name="T1" fmla="*/ 234156 h 21600"/>
              <a:gd name="T2" fmla="*/ 736600 w 21600"/>
              <a:gd name="T3" fmla="*/ 234156 h 21600"/>
              <a:gd name="T4" fmla="*/ 736600 w 21600"/>
              <a:gd name="T5" fmla="*/ 234156 h 21600"/>
              <a:gd name="T6" fmla="*/ 736600 w 21600"/>
              <a:gd name="T7" fmla="*/ 23415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46797" tIns="46797" rIns="46797" bIns="46797" anchor="ctr"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r" defTabSz="914354">
              <a:defRPr/>
            </a:pPr>
            <a:r>
              <a:rPr lang="pt-BR" altLang="pt-BR" sz="2000" dirty="0">
                <a:solidFill>
                  <a:schemeClr val="accent1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Previsão de Risco </a:t>
            </a:r>
            <a:r>
              <a:rPr lang="pt-BR" altLang="pt-BR" sz="2000" dirty="0" err="1">
                <a:solidFill>
                  <a:schemeClr val="accent1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Geo-h</a:t>
            </a:r>
            <a:r>
              <a:rPr lang="pt-BR" altLang="pt-BR" sz="2000" dirty="0" err="1">
                <a:solidFill>
                  <a:schemeClr val="accent1"/>
                </a:solidFill>
                <a:latin typeface="Trebuchet MS Bold" charset="0"/>
                <a:sym typeface="Trebuchet MS Bold" charset="0"/>
              </a:rPr>
              <a:t>idrológico</a:t>
            </a:r>
            <a:endParaRPr lang="pt-BR" altLang="pt-BR" sz="2000" dirty="0">
              <a:solidFill>
                <a:schemeClr val="accent1"/>
              </a:solidFill>
              <a:latin typeface="Trebuchet MS Bold" charset="0"/>
              <a:sym typeface="Trebuchet MS Bold" charset="0"/>
            </a:endParaRPr>
          </a:p>
          <a:p>
            <a:pPr algn="r" defTabSz="914354">
              <a:defRPr/>
            </a:pPr>
            <a:endParaRPr lang="en-US" altLang="pt-BR" sz="2400" dirty="0">
              <a:solidFill>
                <a:schemeClr val="accent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3F06E0F-68BF-465D-A315-8A6596FD7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5"/>
          <a:stretch/>
        </p:blipFill>
        <p:spPr>
          <a:xfrm>
            <a:off x="136777" y="512595"/>
            <a:ext cx="4260256" cy="50275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5C72B69-C697-4DF9-8DFC-809865D43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089" y="3353517"/>
            <a:ext cx="3759878" cy="10958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8EE36A7-5294-49D0-955F-557D5E5397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089" y="4610811"/>
            <a:ext cx="3759878" cy="8259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CF6F212-4806-459C-BDF4-CA0FE32FA8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031" y="0"/>
            <a:ext cx="2680817" cy="319204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F393ECC-1C6B-448E-8E10-E5E27EF2A7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089" y="52047"/>
            <a:ext cx="2581331" cy="30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1BD196-8DB9-8612-D475-062EABF1D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8547" y="266026"/>
            <a:ext cx="3905927" cy="240214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6EC6090-7D9B-EF5C-7BC9-2268781A6A0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35086" y="3002378"/>
            <a:ext cx="3772849" cy="22825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E62A10-1F4B-8CD0-8E47-3DF86291DE9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215627" y="778786"/>
            <a:ext cx="4486972" cy="39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D0EF5BD-AA03-D7EC-67C1-E0A08CD24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1" y="264625"/>
            <a:ext cx="4448045" cy="3247073"/>
          </a:xfrm>
          <a:prstGeom prst="rect">
            <a:avLst/>
          </a:prstGeom>
        </p:spPr>
      </p:pic>
      <p:pic>
        <p:nvPicPr>
          <p:cNvPr id="3" name="Imagem 2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BBEC68B4-6DF8-FC4A-C15C-6DEFD6BFD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60" y="678077"/>
            <a:ext cx="4523681" cy="2420168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217D33E-FE35-9B4D-7377-FC96A5567EEE}"/>
              </a:ext>
            </a:extLst>
          </p:cNvPr>
          <p:cNvSpPr txBox="1">
            <a:spLocks/>
          </p:cNvSpPr>
          <p:nvPr/>
        </p:nvSpPr>
        <p:spPr>
          <a:xfrm>
            <a:off x="4410272" y="3671524"/>
            <a:ext cx="5138598" cy="142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AR"/>
            </a:defPPr>
            <a:lvl1pPr marL="0" indent="0" algn="l" defTabSz="914400" rtl="0" eaLnBrk="1" latinLnBrk="0" hangingPunct="1">
              <a:buNone/>
              <a:defRPr lang="pt-BR" sz="1400" b="0" strike="noStrike" kern="1200" spc="-1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Rio Caí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Rio Grande do Sul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475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>
            <a:extLst>
              <a:ext uri="{FF2B5EF4-FFF2-40B4-BE49-F238E27FC236}">
                <a16:creationId xmlns:a16="http://schemas.microsoft.com/office/drawing/2014/main" id="{1A1EF770-32A2-410A-BACB-D53DA76F4546}"/>
              </a:ext>
            </a:extLst>
          </p:cNvPr>
          <p:cNvSpPr txBox="1">
            <a:spLocks/>
          </p:cNvSpPr>
          <p:nvPr/>
        </p:nvSpPr>
        <p:spPr>
          <a:xfrm>
            <a:off x="6013236" y="390363"/>
            <a:ext cx="2143438" cy="94509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sz="3390" dirty="0" err="1"/>
              <a:t>Floods</a:t>
            </a:r>
            <a:endParaRPr lang="pt-BR" sz="3390" dirty="0"/>
          </a:p>
        </p:txBody>
      </p:sp>
      <p:pic>
        <p:nvPicPr>
          <p:cNvPr id="2050" name="Picture 2" descr="https://4.bp.blogspot.com/-fpsJ5o8hBeM/WAjdVYphNiI/AAAAAAAALHM/axlC9k0A_Vos_CTqS4k0pxM1jI1fnWlBACLcB/s1600/chart%2B%25281%2529.png">
            <a:extLst>
              <a:ext uri="{FF2B5EF4-FFF2-40B4-BE49-F238E27FC236}">
                <a16:creationId xmlns:a16="http://schemas.microsoft.com/office/drawing/2014/main" id="{93127E1A-AEF9-4EF0-ABBE-EB4D8F31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15" y="751377"/>
            <a:ext cx="4227336" cy="22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A4FCF1A-2FCA-42DC-B460-963D04BA7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51" y="3025226"/>
            <a:ext cx="3115644" cy="249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2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96745" y="115480"/>
            <a:ext cx="3649043" cy="945092"/>
          </a:xfrm>
        </p:spPr>
        <p:txBody>
          <a:bodyPr>
            <a:normAutofit/>
          </a:bodyPr>
          <a:lstStyle/>
          <a:p>
            <a:r>
              <a:rPr lang="pt-BR" dirty="0"/>
              <a:t>Flash </a:t>
            </a:r>
            <a:r>
              <a:rPr lang="pt-BR" dirty="0" err="1"/>
              <a:t>floods</a:t>
            </a:r>
            <a:endParaRPr lang="pt-BR" dirty="0"/>
          </a:p>
        </p:txBody>
      </p:sp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EAE6F36-B776-4B62-A848-DCA3F65D4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81" y="588027"/>
            <a:ext cx="3529280" cy="3217696"/>
          </a:xfrm>
          <a:prstGeom prst="rect">
            <a:avLst/>
          </a:prstGeom>
        </p:spPr>
      </p:pic>
      <p:pic>
        <p:nvPicPr>
          <p:cNvPr id="11" name="Imagem 10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19C1B654-DAAC-4FD0-A5EE-DDC537D0D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47" y="3831906"/>
            <a:ext cx="7560733" cy="180174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F5A6ED8-3AC2-4B31-A8B7-B1A0166DF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807" y="1212738"/>
            <a:ext cx="3240919" cy="19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5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F3658BA-F0E4-491F-40AE-B79A11726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3" y="124676"/>
            <a:ext cx="5944430" cy="3172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2BD922-8DFA-1A5D-E576-79CB21BCC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314" y="253639"/>
            <a:ext cx="3971868" cy="44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1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60D1DE-0CD1-DE5E-A6B7-8F6AE45B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44" y="95485"/>
            <a:ext cx="5149417" cy="34305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13F82C7-22B7-B269-9F28-AFFF2D6B4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44" y="3808028"/>
            <a:ext cx="3996993" cy="14334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574805-9A20-7A7C-81C6-CBD60FA8C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4" y="95485"/>
            <a:ext cx="4583119" cy="41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9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0369BA-69E6-C0D3-CCF7-1C74B703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91" y="257431"/>
            <a:ext cx="7106642" cy="43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16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E7ABE0-FE55-9317-6ADA-D7D1D612C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203" y="139324"/>
            <a:ext cx="5506218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49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8835" y="155977"/>
            <a:ext cx="6966174" cy="111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4" b="1" dirty="0">
                <a:solidFill>
                  <a:srgbClr val="FF0000"/>
                </a:solidFill>
                <a:latin typeface="Arial"/>
                <a:cs typeface="Arial"/>
              </a:rPr>
              <a:t>Flood awareness using </a:t>
            </a:r>
            <a:r>
              <a:rPr lang="en-US" sz="1654" b="1" dirty="0" err="1">
                <a:solidFill>
                  <a:srgbClr val="FF0000"/>
                </a:solidFill>
                <a:latin typeface="Arial"/>
                <a:cs typeface="Arial"/>
              </a:rPr>
              <a:t>nowcasting</a:t>
            </a:r>
            <a:r>
              <a:rPr lang="en-US" sz="1654" b="1" dirty="0">
                <a:solidFill>
                  <a:srgbClr val="FF0000"/>
                </a:solidFill>
                <a:latin typeface="Arial"/>
                <a:cs typeface="Arial"/>
              </a:rPr>
              <a:t> and multi-source </a:t>
            </a:r>
            <a:r>
              <a:rPr lang="en-US" sz="1654" b="1" dirty="0" err="1">
                <a:solidFill>
                  <a:srgbClr val="FF0000"/>
                </a:solidFill>
                <a:latin typeface="Arial"/>
                <a:cs typeface="Arial"/>
              </a:rPr>
              <a:t>nowcasting</a:t>
            </a:r>
            <a:r>
              <a:rPr lang="en-US" sz="1654" b="1" dirty="0">
                <a:solidFill>
                  <a:srgbClr val="FF0000"/>
                </a:solidFill>
                <a:latin typeface="Arial"/>
                <a:cs typeface="Arial"/>
              </a:rPr>
              <a:t> (SHORT TERM FORECASTING): </a:t>
            </a:r>
            <a:r>
              <a:rPr lang="pt-BR" sz="1654" b="1" dirty="0">
                <a:solidFill>
                  <a:srgbClr val="FF0000"/>
                </a:solidFill>
              </a:rPr>
              <a:t>Modelagem Hidrológica Operacional com dados de radar meteorológico </a:t>
            </a:r>
          </a:p>
          <a:p>
            <a:endParaRPr lang="en-US" sz="1654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8" name="Conector reto 62"/>
          <p:cNvCxnSpPr/>
          <p:nvPr/>
        </p:nvCxnSpPr>
        <p:spPr>
          <a:xfrm flipV="1">
            <a:off x="5524672" y="4734872"/>
            <a:ext cx="0" cy="4791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m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37" y="718233"/>
            <a:ext cx="2462489" cy="197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1" y="1946852"/>
            <a:ext cx="2765705" cy="207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4"/>
          <p:cNvCxnSpPr/>
          <p:nvPr/>
        </p:nvCxnSpPr>
        <p:spPr>
          <a:xfrm>
            <a:off x="2831161" y="4721746"/>
            <a:ext cx="5841192" cy="1312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7"/>
          <p:cNvCxnSpPr/>
          <p:nvPr/>
        </p:nvCxnSpPr>
        <p:spPr>
          <a:xfrm flipV="1">
            <a:off x="3026742" y="4598359"/>
            <a:ext cx="0" cy="1194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8"/>
          <p:cNvCxnSpPr/>
          <p:nvPr/>
        </p:nvCxnSpPr>
        <p:spPr>
          <a:xfrm flipV="1">
            <a:off x="3849759" y="4610173"/>
            <a:ext cx="0" cy="1181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9"/>
          <p:cNvCxnSpPr/>
          <p:nvPr/>
        </p:nvCxnSpPr>
        <p:spPr>
          <a:xfrm flipV="1">
            <a:off x="4659650" y="4607547"/>
            <a:ext cx="0" cy="1181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aixaDeTexto 12"/>
          <p:cNvSpPr txBox="1">
            <a:spLocks noChangeArrowheads="1"/>
          </p:cNvSpPr>
          <p:nvPr/>
        </p:nvSpPr>
        <p:spPr bwMode="auto">
          <a:xfrm>
            <a:off x="3610862" y="4213759"/>
            <a:ext cx="1131485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/>
              <a:t>17:00  </a:t>
            </a:r>
          </a:p>
        </p:txBody>
      </p:sp>
      <p:sp>
        <p:nvSpPr>
          <p:cNvPr id="19" name="CaixaDeTexto 15"/>
          <p:cNvSpPr txBox="1">
            <a:spLocks noChangeArrowheads="1"/>
          </p:cNvSpPr>
          <p:nvPr/>
        </p:nvSpPr>
        <p:spPr bwMode="auto">
          <a:xfrm>
            <a:off x="2831161" y="4213759"/>
            <a:ext cx="1130172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/>
              <a:t>16:00 </a:t>
            </a:r>
          </a:p>
        </p:txBody>
      </p:sp>
      <p:sp>
        <p:nvSpPr>
          <p:cNvPr id="20" name="CaixaDeTexto 16"/>
          <p:cNvSpPr txBox="1">
            <a:spLocks noChangeArrowheads="1"/>
          </p:cNvSpPr>
          <p:nvPr/>
        </p:nvSpPr>
        <p:spPr bwMode="auto">
          <a:xfrm>
            <a:off x="4462756" y="4213759"/>
            <a:ext cx="1131485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/>
              <a:t>18:00 </a:t>
            </a:r>
          </a:p>
        </p:txBody>
      </p:sp>
      <p:sp>
        <p:nvSpPr>
          <p:cNvPr id="21" name="CaixaDeTexto 17"/>
          <p:cNvSpPr txBox="1">
            <a:spLocks noChangeArrowheads="1"/>
          </p:cNvSpPr>
          <p:nvPr/>
        </p:nvSpPr>
        <p:spPr bwMode="auto">
          <a:xfrm>
            <a:off x="5249020" y="4213759"/>
            <a:ext cx="1131485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/>
              <a:t>19:00 </a:t>
            </a:r>
          </a:p>
        </p:txBody>
      </p:sp>
      <p:sp>
        <p:nvSpPr>
          <p:cNvPr id="22" name="CaixaDeTexto 18"/>
          <p:cNvSpPr txBox="1">
            <a:spLocks noChangeArrowheads="1"/>
          </p:cNvSpPr>
          <p:nvPr/>
        </p:nvSpPr>
        <p:spPr bwMode="auto">
          <a:xfrm>
            <a:off x="6087788" y="4213759"/>
            <a:ext cx="1130173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/>
              <a:t>20:00 </a:t>
            </a:r>
          </a:p>
        </p:txBody>
      </p:sp>
      <p:sp>
        <p:nvSpPr>
          <p:cNvPr id="23" name="CaixaDeTexto 20"/>
          <p:cNvSpPr txBox="1">
            <a:spLocks noChangeArrowheads="1"/>
          </p:cNvSpPr>
          <p:nvPr/>
        </p:nvSpPr>
        <p:spPr bwMode="auto">
          <a:xfrm>
            <a:off x="1259945" y="989537"/>
            <a:ext cx="5209818" cy="177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 dirty="0"/>
              <a:t>. </a:t>
            </a:r>
            <a:r>
              <a:rPr lang="pt-BR" sz="1488" dirty="0"/>
              <a:t>Bacia Urbana de Nova Friburgo – RJ (160 km²)</a:t>
            </a:r>
          </a:p>
          <a:p>
            <a:r>
              <a:rPr lang="pt-BR" sz="1488" dirty="0"/>
              <a:t>. Resolução espacial de 250 m </a:t>
            </a:r>
            <a:r>
              <a:rPr lang="pt-BR" sz="1488" dirty="0" err="1"/>
              <a:t>x</a:t>
            </a:r>
            <a:r>
              <a:rPr lang="pt-BR" sz="1488" dirty="0"/>
              <a:t> 250 m (mod. hidro. MHD-INPE)  </a:t>
            </a:r>
          </a:p>
          <a:p>
            <a:r>
              <a:rPr lang="pt-BR" sz="1488" dirty="0"/>
              <a:t>                                        1 km </a:t>
            </a:r>
            <a:r>
              <a:rPr lang="pt-BR" sz="1488" dirty="0" err="1"/>
              <a:t>x</a:t>
            </a:r>
            <a:r>
              <a:rPr lang="pt-BR" sz="1488" dirty="0"/>
              <a:t> 1km (radar met. Pico do Couto)</a:t>
            </a:r>
          </a:p>
          <a:p>
            <a:endParaRPr lang="pt-BR" sz="1985" dirty="0"/>
          </a:p>
          <a:p>
            <a:endParaRPr lang="pt-BR" sz="1985" dirty="0"/>
          </a:p>
          <a:p>
            <a:pPr algn="ctr"/>
            <a:r>
              <a:rPr lang="pt-BR" sz="1985" dirty="0"/>
              <a:t> </a:t>
            </a:r>
          </a:p>
        </p:txBody>
      </p:sp>
      <p:cxnSp>
        <p:nvCxnSpPr>
          <p:cNvPr id="24" name="Conector reto 22"/>
          <p:cNvCxnSpPr/>
          <p:nvPr/>
        </p:nvCxnSpPr>
        <p:spPr>
          <a:xfrm flipV="1">
            <a:off x="5451165" y="4606234"/>
            <a:ext cx="0" cy="1194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3"/>
          <p:cNvCxnSpPr/>
          <p:nvPr/>
        </p:nvCxnSpPr>
        <p:spPr>
          <a:xfrm flipV="1">
            <a:off x="6350314" y="4603610"/>
            <a:ext cx="0" cy="1181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tângulo 28"/>
          <p:cNvSpPr/>
          <p:nvPr/>
        </p:nvSpPr>
        <p:spPr>
          <a:xfrm>
            <a:off x="1586790" y="4839883"/>
            <a:ext cx="828267" cy="296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68" dirty="0"/>
              <a:t>ALERTA 0017 </a:t>
            </a:r>
            <a:r>
              <a:rPr lang="pt-BR" sz="868" dirty="0" err="1"/>
              <a:t>Cemaden</a:t>
            </a:r>
            <a:endParaRPr lang="pt-BR" sz="868" dirty="0"/>
          </a:p>
        </p:txBody>
      </p:sp>
      <p:sp>
        <p:nvSpPr>
          <p:cNvPr id="27" name="Retângulo 29"/>
          <p:cNvSpPr/>
          <p:nvPr/>
        </p:nvSpPr>
        <p:spPr>
          <a:xfrm>
            <a:off x="1586790" y="5216606"/>
            <a:ext cx="828267" cy="297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68" dirty="0"/>
              <a:t>PERIGO</a:t>
            </a:r>
          </a:p>
          <a:p>
            <a:pPr algn="ctr">
              <a:defRPr/>
            </a:pPr>
            <a:r>
              <a:rPr lang="pt-BR" sz="868" dirty="0"/>
              <a:t>MHD - INPE</a:t>
            </a:r>
          </a:p>
        </p:txBody>
      </p:sp>
      <p:sp>
        <p:nvSpPr>
          <p:cNvPr id="28" name="Retângulo 30"/>
          <p:cNvSpPr/>
          <p:nvPr/>
        </p:nvSpPr>
        <p:spPr>
          <a:xfrm>
            <a:off x="4974804" y="4831624"/>
            <a:ext cx="804902" cy="29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68" dirty="0">
                <a:ln>
                  <a:solidFill>
                    <a:srgbClr val="FFFF00"/>
                  </a:solidFill>
                </a:ln>
              </a:rPr>
              <a:t>ALERTA</a:t>
            </a:r>
          </a:p>
          <a:p>
            <a:pPr algn="ctr">
              <a:defRPr/>
            </a:pPr>
            <a:r>
              <a:rPr lang="pt-BR" sz="868" dirty="0">
                <a:ln>
                  <a:solidFill>
                    <a:srgbClr val="FFFF00"/>
                  </a:solidFill>
                </a:ln>
              </a:rPr>
              <a:t>MODERADO</a:t>
            </a:r>
          </a:p>
        </p:txBody>
      </p:sp>
      <p:sp>
        <p:nvSpPr>
          <p:cNvPr id="29" name="Retângulo 31"/>
          <p:cNvSpPr/>
          <p:nvPr/>
        </p:nvSpPr>
        <p:spPr>
          <a:xfrm>
            <a:off x="4453394" y="5206396"/>
            <a:ext cx="613892" cy="29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68" dirty="0">
                <a:ln>
                  <a:solidFill>
                    <a:srgbClr val="FFFF00"/>
                  </a:solidFill>
                </a:ln>
              </a:rPr>
              <a:t>PERIGO</a:t>
            </a:r>
          </a:p>
          <a:p>
            <a:pPr algn="ctr">
              <a:defRPr/>
            </a:pPr>
            <a:r>
              <a:rPr lang="pt-BR" sz="868" dirty="0">
                <a:ln>
                  <a:solidFill>
                    <a:srgbClr val="FFFF00"/>
                  </a:solidFill>
                </a:ln>
              </a:rPr>
              <a:t>MÉDIO</a:t>
            </a:r>
          </a:p>
        </p:txBody>
      </p:sp>
      <p:pic>
        <p:nvPicPr>
          <p:cNvPr id="30" name="Image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7" y="2030860"/>
            <a:ext cx="2638381" cy="197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ector reto 37"/>
          <p:cNvCxnSpPr/>
          <p:nvPr/>
        </p:nvCxnSpPr>
        <p:spPr>
          <a:xfrm flipV="1">
            <a:off x="7303281" y="4615423"/>
            <a:ext cx="0" cy="1194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8"/>
          <p:cNvCxnSpPr/>
          <p:nvPr/>
        </p:nvCxnSpPr>
        <p:spPr>
          <a:xfrm flipV="1">
            <a:off x="8254937" y="4603610"/>
            <a:ext cx="0" cy="1181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Imagem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79" y="2697675"/>
            <a:ext cx="2119894" cy="136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lipse 43"/>
          <p:cNvSpPr/>
          <p:nvPr/>
        </p:nvSpPr>
        <p:spPr>
          <a:xfrm>
            <a:off x="4637336" y="2129306"/>
            <a:ext cx="38066" cy="380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88"/>
          </a:p>
        </p:txBody>
      </p:sp>
      <p:cxnSp>
        <p:nvCxnSpPr>
          <p:cNvPr id="35" name="Conector de seta reta 45"/>
          <p:cNvCxnSpPr/>
          <p:nvPr/>
        </p:nvCxnSpPr>
        <p:spPr>
          <a:xfrm>
            <a:off x="4675402" y="2148997"/>
            <a:ext cx="1337568" cy="6956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46"/>
          <p:cNvSpPr txBox="1">
            <a:spLocks noChangeArrowheads="1"/>
          </p:cNvSpPr>
          <p:nvPr/>
        </p:nvSpPr>
        <p:spPr bwMode="auto">
          <a:xfrm rot="16200000">
            <a:off x="5461009" y="2967218"/>
            <a:ext cx="1307377" cy="2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827"/>
              <a:t>Vazão (m³/s)</a:t>
            </a:r>
          </a:p>
        </p:txBody>
      </p:sp>
      <p:sp>
        <p:nvSpPr>
          <p:cNvPr id="37" name="CaixaDeTexto 47"/>
          <p:cNvSpPr txBox="1">
            <a:spLocks noChangeArrowheads="1"/>
          </p:cNvSpPr>
          <p:nvPr/>
        </p:nvSpPr>
        <p:spPr bwMode="auto">
          <a:xfrm>
            <a:off x="6652219" y="4061494"/>
            <a:ext cx="2219653" cy="2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827"/>
              <a:t>Tempo (h)</a:t>
            </a:r>
          </a:p>
        </p:txBody>
      </p:sp>
      <p:pic>
        <p:nvPicPr>
          <p:cNvPr id="38" name="Imagem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61" y="4562917"/>
            <a:ext cx="5977705" cy="26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aixaDeTexto 50"/>
          <p:cNvSpPr txBox="1">
            <a:spLocks noChangeArrowheads="1"/>
          </p:cNvSpPr>
          <p:nvPr/>
        </p:nvSpPr>
        <p:spPr bwMode="auto">
          <a:xfrm>
            <a:off x="7005316" y="4213759"/>
            <a:ext cx="1131485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/>
              <a:t>21:00 </a:t>
            </a:r>
          </a:p>
        </p:txBody>
      </p:sp>
      <p:sp>
        <p:nvSpPr>
          <p:cNvPr id="40" name="CaixaDeTexto 51"/>
          <p:cNvSpPr txBox="1">
            <a:spLocks noChangeArrowheads="1"/>
          </p:cNvSpPr>
          <p:nvPr/>
        </p:nvSpPr>
        <p:spPr bwMode="auto">
          <a:xfrm>
            <a:off x="7897902" y="4213759"/>
            <a:ext cx="1131485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1985"/>
              <a:t>22:00 </a:t>
            </a:r>
          </a:p>
        </p:txBody>
      </p:sp>
      <p:sp>
        <p:nvSpPr>
          <p:cNvPr id="41" name="CaixaDeTexto 52"/>
          <p:cNvSpPr txBox="1">
            <a:spLocks noChangeArrowheads="1"/>
          </p:cNvSpPr>
          <p:nvPr/>
        </p:nvSpPr>
        <p:spPr bwMode="auto">
          <a:xfrm>
            <a:off x="5159762" y="2030860"/>
            <a:ext cx="853208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 sz="827"/>
              <a:t>Estação Conselheiro Paulino -INEA</a:t>
            </a:r>
          </a:p>
        </p:txBody>
      </p:sp>
      <p:sp>
        <p:nvSpPr>
          <p:cNvPr id="42" name="Retângulo 54"/>
          <p:cNvSpPr/>
          <p:nvPr/>
        </p:nvSpPr>
        <p:spPr>
          <a:xfrm>
            <a:off x="5286972" y="5202704"/>
            <a:ext cx="598231" cy="29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68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PERIGO</a:t>
            </a:r>
          </a:p>
          <a:p>
            <a:pPr algn="ctr">
              <a:defRPr/>
            </a:pPr>
            <a:r>
              <a:rPr lang="pt-BR" sz="868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ALTO</a:t>
            </a:r>
          </a:p>
        </p:txBody>
      </p:sp>
      <p:sp>
        <p:nvSpPr>
          <p:cNvPr id="43" name="Retângulo 55"/>
          <p:cNvSpPr/>
          <p:nvPr/>
        </p:nvSpPr>
        <p:spPr>
          <a:xfrm>
            <a:off x="6060340" y="4839255"/>
            <a:ext cx="771148" cy="29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68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ALERTA</a:t>
            </a:r>
          </a:p>
          <a:p>
            <a:pPr algn="ctr">
              <a:defRPr/>
            </a:pPr>
            <a:r>
              <a:rPr lang="pt-BR" sz="868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ALTO</a:t>
            </a:r>
          </a:p>
        </p:txBody>
      </p:sp>
      <p:sp>
        <p:nvSpPr>
          <p:cNvPr id="44" name="Retângulo 56"/>
          <p:cNvSpPr/>
          <p:nvPr/>
        </p:nvSpPr>
        <p:spPr>
          <a:xfrm>
            <a:off x="8013278" y="5180737"/>
            <a:ext cx="699384" cy="29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868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rPr>
              <a:t>PERIGO</a:t>
            </a:r>
          </a:p>
          <a:p>
            <a:pPr algn="ctr">
              <a:defRPr/>
            </a:pPr>
            <a:r>
              <a:rPr lang="pt-BR" sz="868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rPr>
              <a:t>BAIXO</a:t>
            </a:r>
          </a:p>
        </p:txBody>
      </p:sp>
      <p:cxnSp>
        <p:nvCxnSpPr>
          <p:cNvPr id="45" name="Conector reto 58"/>
          <p:cNvCxnSpPr/>
          <p:nvPr/>
        </p:nvCxnSpPr>
        <p:spPr>
          <a:xfrm flipH="1" flipV="1">
            <a:off x="4720031" y="4696806"/>
            <a:ext cx="5251" cy="517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to 64"/>
          <p:cNvCxnSpPr/>
          <p:nvPr/>
        </p:nvCxnSpPr>
        <p:spPr>
          <a:xfrm flipV="1">
            <a:off x="8254937" y="4765062"/>
            <a:ext cx="10501" cy="416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tângulo 2"/>
          <p:cNvSpPr/>
          <p:nvPr/>
        </p:nvSpPr>
        <p:spPr>
          <a:xfrm>
            <a:off x="1170687" y="3974861"/>
            <a:ext cx="4881661" cy="2756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158" b="1" i="1" dirty="0"/>
              <a:t>Science, Technology </a:t>
            </a:r>
            <a:r>
              <a:rPr lang="pt-BR" sz="1158" b="1" i="1" dirty="0" err="1"/>
              <a:t>and</a:t>
            </a:r>
            <a:r>
              <a:rPr lang="pt-BR" sz="1158" b="1" i="1" dirty="0"/>
              <a:t> </a:t>
            </a:r>
            <a:r>
              <a:rPr lang="pt-BR" sz="1158" b="1" i="1" dirty="0" err="1"/>
              <a:t>Innovation</a:t>
            </a:r>
            <a:r>
              <a:rPr lang="pt-BR" sz="1158" b="1" i="1" dirty="0"/>
              <a:t> for a more </a:t>
            </a:r>
            <a:r>
              <a:rPr lang="pt-BR" sz="1158" b="1" i="1" dirty="0" err="1"/>
              <a:t>Society</a:t>
            </a:r>
            <a:endParaRPr lang="pt-BR" sz="1158" b="1" i="1" dirty="0"/>
          </a:p>
        </p:txBody>
      </p:sp>
    </p:spTree>
    <p:extLst>
      <p:ext uri="{BB962C8B-B14F-4D97-AF65-F5344CB8AC3E}">
        <p14:creationId xmlns:p14="http://schemas.microsoft.com/office/powerpoint/2010/main" val="163791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19">
            <a:extLst>
              <a:ext uri="{FF2B5EF4-FFF2-40B4-BE49-F238E27FC236}">
                <a16:creationId xmlns:a16="http://schemas.microsoft.com/office/drawing/2014/main" id="{54552524-D115-4C7C-BB0E-3FBB55F75B3C}"/>
              </a:ext>
            </a:extLst>
          </p:cNvPr>
          <p:cNvGrpSpPr/>
          <p:nvPr/>
        </p:nvGrpSpPr>
        <p:grpSpPr>
          <a:xfrm>
            <a:off x="491340" y="161318"/>
            <a:ext cx="8992565" cy="5157485"/>
            <a:chOff x="43931" y="908720"/>
            <a:chExt cx="8992565" cy="5559367"/>
          </a:xfrm>
        </p:grpSpPr>
        <p:pic>
          <p:nvPicPr>
            <p:cNvPr id="11" name="Picture 4" descr="https://brazilwithfriendstravel.files.wordpress.com/2012/06/brazil_map_regions.jpg">
              <a:extLst>
                <a:ext uri="{FF2B5EF4-FFF2-40B4-BE49-F238E27FC236}">
                  <a16:creationId xmlns:a16="http://schemas.microsoft.com/office/drawing/2014/main" id="{55EB7FC1-7F94-4791-A741-F3F385411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087" y="1241297"/>
              <a:ext cx="3629913" cy="3567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4">
              <a:extLst>
                <a:ext uri="{FF2B5EF4-FFF2-40B4-BE49-F238E27FC236}">
                  <a16:creationId xmlns:a16="http://schemas.microsoft.com/office/drawing/2014/main" id="{84EB32D3-2BB0-46CC-94F0-1EBCEA99A955}"/>
                </a:ext>
              </a:extLst>
            </p:cNvPr>
            <p:cNvSpPr txBox="1"/>
            <p:nvPr/>
          </p:nvSpPr>
          <p:spPr>
            <a:xfrm>
              <a:off x="71500" y="1273984"/>
              <a:ext cx="2700300" cy="159244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  <a:p>
              <a:endParaRPr lang="pt-BR" dirty="0"/>
            </a:p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</a:rPr>
                <a:t>Incêndios florestais, inundações, secas, movimentos de massa</a:t>
              </a:r>
            </a:p>
          </p:txBody>
        </p:sp>
        <p:cxnSp>
          <p:nvCxnSpPr>
            <p:cNvPr id="13" name="Conector de seta reta 3">
              <a:extLst>
                <a:ext uri="{FF2B5EF4-FFF2-40B4-BE49-F238E27FC236}">
                  <a16:creationId xmlns:a16="http://schemas.microsoft.com/office/drawing/2014/main" id="{6F3FD6B2-2AFF-42AF-9FCC-A3CF3F4BE8AA}"/>
                </a:ext>
              </a:extLst>
            </p:cNvPr>
            <p:cNvCxnSpPr/>
            <p:nvPr/>
          </p:nvCxnSpPr>
          <p:spPr>
            <a:xfrm>
              <a:off x="2447763" y="1847878"/>
              <a:ext cx="360041" cy="284978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8" descr="http://www.brasilescola.com/upload/e/inundacoes%20urbanas.jpg">
              <a:extLst>
                <a:ext uri="{FF2B5EF4-FFF2-40B4-BE49-F238E27FC236}">
                  <a16:creationId xmlns:a16="http://schemas.microsoft.com/office/drawing/2014/main" id="{E1866DB0-5D78-4929-A058-9CDEA0A1D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799" y="908720"/>
              <a:ext cx="1451001" cy="872348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C05DF979-8436-4C53-972E-FC2B9F8FC839}"/>
                </a:ext>
              </a:extLst>
            </p:cNvPr>
            <p:cNvSpPr txBox="1"/>
            <p:nvPr/>
          </p:nvSpPr>
          <p:spPr>
            <a:xfrm>
              <a:off x="218964" y="3722256"/>
              <a:ext cx="2945432" cy="159244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</a:rPr>
                <a:t>Incêndios florestais, inundações, erosões</a:t>
              </a:r>
            </a:p>
          </p:txBody>
        </p:sp>
        <p:cxnSp>
          <p:nvCxnSpPr>
            <p:cNvPr id="16" name="Conector de seta reta 7">
              <a:extLst>
                <a:ext uri="{FF2B5EF4-FFF2-40B4-BE49-F238E27FC236}">
                  <a16:creationId xmlns:a16="http://schemas.microsoft.com/office/drawing/2014/main" id="{AF6D09D9-D632-44FD-A8ED-1B1077D64DB6}"/>
                </a:ext>
              </a:extLst>
            </p:cNvPr>
            <p:cNvCxnSpPr/>
            <p:nvPr/>
          </p:nvCxnSpPr>
          <p:spPr>
            <a:xfrm flipV="1">
              <a:off x="3164396" y="3720086"/>
              <a:ext cx="428401" cy="144016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2">
              <a:extLst>
                <a:ext uri="{FF2B5EF4-FFF2-40B4-BE49-F238E27FC236}">
                  <a16:creationId xmlns:a16="http://schemas.microsoft.com/office/drawing/2014/main" id="{14CDD826-E6CB-4541-B7B7-F27692D01916}"/>
                </a:ext>
              </a:extLst>
            </p:cNvPr>
            <p:cNvCxnSpPr/>
            <p:nvPr/>
          </p:nvCxnSpPr>
          <p:spPr>
            <a:xfrm flipH="1" flipV="1">
              <a:off x="4584576" y="4646882"/>
              <a:ext cx="216024" cy="23830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59275B6-E6B7-4F57-AB28-E30B5F03EF6B}"/>
                </a:ext>
              </a:extLst>
            </p:cNvPr>
            <p:cNvSpPr txBox="1"/>
            <p:nvPr/>
          </p:nvSpPr>
          <p:spPr>
            <a:xfrm>
              <a:off x="6048164" y="3703672"/>
              <a:ext cx="2952328" cy="2488193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pPr algn="ctr"/>
              <a:r>
                <a:rPr lang="pt-BR" dirty="0"/>
                <a:t>Incêndios florestais, enxurradas, alagamentos inundações, secas,  escorregamentos, corrida de detritos</a:t>
              </a:r>
            </a:p>
          </p:txBody>
        </p:sp>
        <p:sp>
          <p:nvSpPr>
            <p:cNvPr id="19" name="CaixaDeTexto 13">
              <a:extLst>
                <a:ext uri="{FF2B5EF4-FFF2-40B4-BE49-F238E27FC236}">
                  <a16:creationId xmlns:a16="http://schemas.microsoft.com/office/drawing/2014/main" id="{B58351A8-7691-4107-B0B4-B57094B461BE}"/>
                </a:ext>
              </a:extLst>
            </p:cNvPr>
            <p:cNvSpPr txBox="1"/>
            <p:nvPr/>
          </p:nvSpPr>
          <p:spPr>
            <a:xfrm>
              <a:off x="6264635" y="1490008"/>
              <a:ext cx="2339813" cy="129386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  <a:p>
              <a:endParaRPr lang="pt-BR" dirty="0"/>
            </a:p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</a:rPr>
                <a:t>Secas, inundações, enxurradas</a:t>
              </a:r>
            </a:p>
          </p:txBody>
        </p:sp>
        <p:pic>
          <p:nvPicPr>
            <p:cNvPr id="20" name="Picture 10" descr="http://s.glbimg.com/jo/g1/f/original/2013/08/30/incendio_2.jpg">
              <a:extLst>
                <a:ext uri="{FF2B5EF4-FFF2-40B4-BE49-F238E27FC236}">
                  <a16:creationId xmlns:a16="http://schemas.microsoft.com/office/drawing/2014/main" id="{FFABC80C-7F91-41D6-93EC-4A3D1A5A1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12" y="3538559"/>
              <a:ext cx="1418051" cy="888367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http://s2.glbimg.com/1ulw9pgr1NpczlquuSErYgpz2Im1sbC8Kfok8l7m7dhIoz-HdGixxa_8qOZvMp3w/s.glbimg.com/jo/g1/f/original/2012/09/11/fogo_chapada_346x260.jpg">
              <a:extLst>
                <a:ext uri="{FF2B5EF4-FFF2-40B4-BE49-F238E27FC236}">
                  <a16:creationId xmlns:a16="http://schemas.microsoft.com/office/drawing/2014/main" id="{54F8DE9E-1A0E-4AC2-8129-044E7ED3F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1" y="908720"/>
              <a:ext cx="1143693" cy="859422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http://www.geologiadobrasil.com.br/images/Cena%20enchente%20SP_2.jpg">
              <a:extLst>
                <a:ext uri="{FF2B5EF4-FFF2-40B4-BE49-F238E27FC236}">
                  <a16:creationId xmlns:a16="http://schemas.microsoft.com/office/drawing/2014/main" id="{DE3CB156-1696-4E5C-B834-6EC31EBBA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684" y="3538559"/>
              <a:ext cx="1332552" cy="888367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http://s.glbimg.com/jo/g1/f/original/2011/12/08/111207115816_enchente_teres.jpg">
              <a:extLst>
                <a:ext uri="{FF2B5EF4-FFF2-40B4-BE49-F238E27FC236}">
                  <a16:creationId xmlns:a16="http://schemas.microsoft.com/office/drawing/2014/main" id="{44191D27-187A-4A88-B643-CE5287B66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596" y="4885184"/>
              <a:ext cx="1420717" cy="808030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 descr="http://s2.glbimg.com/SO9SVyfOxdtRSdYEFDY1iTxDOYE=/s.glbimg.com/jo/g1/f/original/2013/12/11/caiaque1_vl.jpg">
              <a:extLst>
                <a:ext uri="{FF2B5EF4-FFF2-40B4-BE49-F238E27FC236}">
                  <a16:creationId xmlns:a16="http://schemas.microsoft.com/office/drawing/2014/main" id="{1E941429-DA11-4EBD-8585-833F11A3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066" y="4885184"/>
              <a:ext cx="1096086" cy="796375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0" descr="http://g1.globo.com/Noticias/Brasil/foto/0,,15994227-EX,00.jpg">
              <a:extLst>
                <a:ext uri="{FF2B5EF4-FFF2-40B4-BE49-F238E27FC236}">
                  <a16:creationId xmlns:a16="http://schemas.microsoft.com/office/drawing/2014/main" id="{4741D259-F59B-4A86-BC65-48323ED4E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847" y="3585354"/>
              <a:ext cx="1385649" cy="92376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2" descr="http://www.pco.org.br/banco_arquivos/conoticias/imagens/25959.jpg">
              <a:extLst>
                <a:ext uri="{FF2B5EF4-FFF2-40B4-BE49-F238E27FC236}">
                  <a16:creationId xmlns:a16="http://schemas.microsoft.com/office/drawing/2014/main" id="{D239D694-899C-4D8C-9E4A-2140315FB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1773" y="3585354"/>
              <a:ext cx="1472537" cy="92376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Conector de seta reta 15">
              <a:extLst>
                <a:ext uri="{FF2B5EF4-FFF2-40B4-BE49-F238E27FC236}">
                  <a16:creationId xmlns:a16="http://schemas.microsoft.com/office/drawing/2014/main" id="{5E55D061-8794-4BF5-A2A3-30641C2393EE}"/>
                </a:ext>
              </a:extLst>
            </p:cNvPr>
            <p:cNvCxnSpPr/>
            <p:nvPr/>
          </p:nvCxnSpPr>
          <p:spPr>
            <a:xfrm flipH="1">
              <a:off x="5400092" y="4080127"/>
              <a:ext cx="64807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40">
              <a:extLst>
                <a:ext uri="{FF2B5EF4-FFF2-40B4-BE49-F238E27FC236}">
                  <a16:creationId xmlns:a16="http://schemas.microsoft.com/office/drawing/2014/main" id="{D216A336-8F07-41CF-A16A-A6AE3C5B989F}"/>
                </a:ext>
              </a:extLst>
            </p:cNvPr>
            <p:cNvCxnSpPr/>
            <p:nvPr/>
          </p:nvCxnSpPr>
          <p:spPr>
            <a:xfrm flipH="1">
              <a:off x="5400092" y="2016207"/>
              <a:ext cx="648072" cy="647859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Imagem 1">
              <a:extLst>
                <a:ext uri="{FF2B5EF4-FFF2-40B4-BE49-F238E27FC236}">
                  <a16:creationId xmlns:a16="http://schemas.microsoft.com/office/drawing/2014/main" id="{2E2FF259-BD79-4058-AC6A-FF0B3AFD0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74" y="1216248"/>
              <a:ext cx="1199564" cy="799959"/>
            </a:xfrm>
            <a:prstGeom prst="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</p:pic>
        <p:pic>
          <p:nvPicPr>
            <p:cNvPr id="30" name="Imagem 2">
              <a:extLst>
                <a:ext uri="{FF2B5EF4-FFF2-40B4-BE49-F238E27FC236}">
                  <a16:creationId xmlns:a16="http://schemas.microsoft.com/office/drawing/2014/main" id="{80AE10AA-F5F1-4113-88B4-DC80555B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132" y="1235460"/>
              <a:ext cx="1177316" cy="780747"/>
            </a:xfrm>
            <a:prstGeom prst="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</p:pic>
        <p:sp>
          <p:nvSpPr>
            <p:cNvPr id="31" name="CaixaDeTexto 9">
              <a:extLst>
                <a:ext uri="{FF2B5EF4-FFF2-40B4-BE49-F238E27FC236}">
                  <a16:creationId xmlns:a16="http://schemas.microsoft.com/office/drawing/2014/main" id="{A2BC9558-6779-4353-9684-4D05C396554F}"/>
                </a:ext>
              </a:extLst>
            </p:cNvPr>
            <p:cNvSpPr txBox="1"/>
            <p:nvPr/>
          </p:nvSpPr>
          <p:spPr>
            <a:xfrm>
              <a:off x="2267744" y="4577060"/>
              <a:ext cx="4464496" cy="189102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pPr algn="ctr"/>
              <a:endParaRPr lang="pt-BR" dirty="0"/>
            </a:p>
            <a:p>
              <a:pPr algn="ctr"/>
              <a:r>
                <a:rPr lang="pt-BR" dirty="0"/>
                <a:t>Enxurradas, inundações, tempestades, granizo, escorregamentos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138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4355" y="44445"/>
            <a:ext cx="6804660" cy="945092"/>
          </a:xfrm>
        </p:spPr>
        <p:txBody>
          <a:bodyPr>
            <a:noAutofit/>
          </a:bodyPr>
          <a:lstStyle/>
          <a:p>
            <a:r>
              <a:rPr lang="en-US" sz="2315" b="1" dirty="0">
                <a:solidFill>
                  <a:srgbClr val="3333FF"/>
                </a:solidFill>
              </a:rPr>
              <a:t>Coastal vulnerability:  sea level rise and storm surges in Santos, SP</a:t>
            </a:r>
            <a:endParaRPr lang="en-US" sz="2315" dirty="0">
              <a:ln>
                <a:solidFill>
                  <a:srgbClr val="FFFF00"/>
                </a:solidFill>
              </a:ln>
              <a:solidFill>
                <a:srgbClr val="3333FF"/>
              </a:solidFill>
            </a:endParaRPr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39" y="4982733"/>
            <a:ext cx="1289000" cy="46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21"/>
          <p:cNvSpPr>
            <a:spLocks noChangeArrowheads="1"/>
          </p:cNvSpPr>
          <p:nvPr/>
        </p:nvSpPr>
        <p:spPr bwMode="auto">
          <a:xfrm>
            <a:off x="5277898" y="880507"/>
            <a:ext cx="3141117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92" b="1" dirty="0">
                <a:latin typeface="Avenir Black" charset="0"/>
                <a:cs typeface="Avenir Black" charset="0"/>
              </a:rPr>
              <a:t>2050 (High SLR: 0.23 m + 1.60 m)</a:t>
            </a:r>
          </a:p>
          <a:p>
            <a:r>
              <a:rPr lang="en-US" sz="992" b="1" dirty="0">
                <a:latin typeface="Avenir Black" charset="0"/>
                <a:cs typeface="Avenir Black" charset="0"/>
              </a:rPr>
              <a:t>Lost asset value </a:t>
            </a:r>
            <a:endParaRPr lang="pt-BR" sz="992" b="1" dirty="0">
              <a:latin typeface="Avenir Black" charset="0"/>
              <a:cs typeface="Avenir Black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15" y="989537"/>
            <a:ext cx="3334073" cy="19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21" y="3013895"/>
            <a:ext cx="3869625" cy="250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50" y="3668834"/>
            <a:ext cx="3382640" cy="174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79" y="1238854"/>
            <a:ext cx="3324885" cy="211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21"/>
          <p:cNvSpPr>
            <a:spLocks noChangeArrowheads="1"/>
          </p:cNvSpPr>
          <p:nvPr/>
        </p:nvSpPr>
        <p:spPr bwMode="auto">
          <a:xfrm>
            <a:off x="5218829" y="3346400"/>
            <a:ext cx="3141118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92" b="1" dirty="0">
                <a:latin typeface="Avenir Black" charset="0"/>
                <a:cs typeface="Avenir Black" charset="0"/>
              </a:rPr>
              <a:t>2100 (High SLR: 0.45 m + 1.66 m)</a:t>
            </a:r>
          </a:p>
          <a:p>
            <a:r>
              <a:rPr lang="en-US" sz="992" b="1" dirty="0">
                <a:latin typeface="Avenir Black" charset="0"/>
                <a:cs typeface="Avenir Black" charset="0"/>
              </a:rPr>
              <a:t>Lost asset value </a:t>
            </a:r>
            <a:endParaRPr lang="pt-BR" sz="992" b="1" dirty="0">
              <a:latin typeface="Avenir Black" charset="0"/>
              <a:cs typeface="Avenir Black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75" y="2864461"/>
            <a:ext cx="1250933" cy="50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87" y="4919728"/>
            <a:ext cx="1250934" cy="50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934434" y="5364708"/>
            <a:ext cx="1952779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88"/>
              <a:t>Marengo et al (2016)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896792" y="5346332"/>
            <a:ext cx="1782860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88"/>
              <a:t>Zanetti et al (2016)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075309" y="4800278"/>
            <a:ext cx="670376" cy="1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96"/>
              <a:t>High vulnerability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3075310" y="4621761"/>
            <a:ext cx="764953" cy="1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96"/>
              <a:t>Medium vulnerability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93815" y="4739898"/>
            <a:ext cx="700943" cy="195581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420308" y="4859346"/>
            <a:ext cx="774450" cy="178517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077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6535" y="125336"/>
            <a:ext cx="6804660" cy="945092"/>
          </a:xfrm>
        </p:spPr>
        <p:txBody>
          <a:bodyPr>
            <a:noAutofit/>
          </a:bodyPr>
          <a:lstStyle/>
          <a:p>
            <a:pPr defTabSz="371496">
              <a:tabLst>
                <a:tab pos="0" algn="l"/>
                <a:tab pos="370182" algn="l"/>
                <a:tab pos="741678" algn="l"/>
                <a:tab pos="1113173" algn="l"/>
                <a:tab pos="1484668" algn="l"/>
                <a:tab pos="1856163" algn="l"/>
                <a:tab pos="2227659" algn="l"/>
                <a:tab pos="2599153" algn="l"/>
                <a:tab pos="2970649" algn="l"/>
                <a:tab pos="3342144" algn="l"/>
                <a:tab pos="3713639" algn="l"/>
                <a:tab pos="4085134" algn="l"/>
                <a:tab pos="4456630" algn="l"/>
                <a:tab pos="4828124" algn="l"/>
                <a:tab pos="5199620" algn="l"/>
                <a:tab pos="5571115" algn="l"/>
                <a:tab pos="5942610" algn="l"/>
                <a:tab pos="6314105" algn="l"/>
                <a:tab pos="6685601" algn="l"/>
                <a:tab pos="7057095" algn="l"/>
                <a:tab pos="7428591" algn="l"/>
              </a:tabLst>
            </a:pPr>
            <a:r>
              <a:rPr lang="pt-BR" sz="2315" b="1" dirty="0" err="1">
                <a:solidFill>
                  <a:srgbClr val="3333FF"/>
                </a:solidFill>
                <a:latin typeface="Calibri" charset="0"/>
              </a:rPr>
              <a:t>Adaptation</a:t>
            </a:r>
            <a:r>
              <a:rPr lang="pt-BR" sz="2315" b="1" dirty="0">
                <a:solidFill>
                  <a:srgbClr val="3333FF"/>
                </a:solidFill>
                <a:latin typeface="Calibri" charset="0"/>
              </a:rPr>
              <a:t> </a:t>
            </a:r>
            <a:r>
              <a:rPr lang="pt-BR" sz="2315" b="1" dirty="0" err="1">
                <a:solidFill>
                  <a:srgbClr val="3333FF"/>
                </a:solidFill>
                <a:latin typeface="Calibri" charset="0"/>
              </a:rPr>
              <a:t>to</a:t>
            </a:r>
            <a:r>
              <a:rPr lang="pt-BR" sz="2315" b="1" dirty="0">
                <a:solidFill>
                  <a:srgbClr val="3333FF"/>
                </a:solidFill>
                <a:latin typeface="Calibri" charset="0"/>
              </a:rPr>
              <a:t> SLR-</a:t>
            </a:r>
            <a:r>
              <a:rPr lang="pt-BR" sz="2315" b="1" dirty="0" err="1">
                <a:solidFill>
                  <a:srgbClr val="3333FF"/>
                </a:solidFill>
                <a:latin typeface="Calibri" charset="0"/>
              </a:rPr>
              <a:t>EbA</a:t>
            </a:r>
            <a:r>
              <a:rPr lang="pt-BR" sz="2315" b="1" dirty="0">
                <a:solidFill>
                  <a:srgbClr val="3333FF"/>
                </a:solidFill>
                <a:latin typeface="Calibri" charset="0"/>
              </a:rPr>
              <a:t> </a:t>
            </a:r>
            <a:r>
              <a:rPr lang="pt-BR" sz="2315" b="1" dirty="0" err="1">
                <a:solidFill>
                  <a:srgbClr val="3333FF"/>
                </a:solidFill>
                <a:latin typeface="Calibri" charset="0"/>
              </a:rPr>
              <a:t>and</a:t>
            </a:r>
            <a:r>
              <a:rPr lang="pt-BR" sz="2315" b="1" dirty="0">
                <a:solidFill>
                  <a:srgbClr val="3333FF"/>
                </a:solidFill>
                <a:latin typeface="Calibri" charset="0"/>
              </a:rPr>
              <a:t> </a:t>
            </a:r>
            <a:r>
              <a:rPr lang="pt-BR" sz="2315" b="1" dirty="0" err="1">
                <a:solidFill>
                  <a:srgbClr val="3333FF"/>
                </a:solidFill>
                <a:latin typeface="Calibri" charset="0"/>
              </a:rPr>
              <a:t>infrastructure</a:t>
            </a:r>
            <a:r>
              <a:rPr lang="pt-BR" sz="2315" b="1" dirty="0">
                <a:solidFill>
                  <a:srgbClr val="3333FF"/>
                </a:solidFill>
                <a:latin typeface="Calibri" charset="0"/>
              </a:rPr>
              <a:t>: </a:t>
            </a:r>
            <a:br>
              <a:rPr lang="pt-BR" sz="2315" b="1" dirty="0">
                <a:solidFill>
                  <a:srgbClr val="3333FF"/>
                </a:solidFill>
                <a:latin typeface="Calibri" charset="0"/>
              </a:rPr>
            </a:br>
            <a:r>
              <a:rPr lang="pt-BR" sz="2315" b="1" dirty="0" err="1">
                <a:solidFill>
                  <a:srgbClr val="3333FF"/>
                </a:solidFill>
                <a:latin typeface="Calibri" charset="0"/>
              </a:rPr>
              <a:t>Experiences</a:t>
            </a:r>
            <a:r>
              <a:rPr lang="pt-BR" sz="2315" b="1" dirty="0">
                <a:solidFill>
                  <a:srgbClr val="3333FF"/>
                </a:solidFill>
                <a:latin typeface="Calibri" charset="0"/>
              </a:rPr>
              <a:t> in Santos, SP</a:t>
            </a: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7" y="1006027"/>
            <a:ext cx="1429266" cy="71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15" y="1958235"/>
            <a:ext cx="2400795" cy="149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Espaço Reservado para Conteúdo 3" descr="F:\METROPOLE\Projetos adaptação Meeting\Mangrove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7" y="3983619"/>
            <a:ext cx="2382418" cy="154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361240" y="1661581"/>
            <a:ext cx="1478290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88" dirty="0">
                <a:cs typeface="Avenir Black"/>
              </a:rPr>
              <a:t>dredging works</a:t>
            </a:r>
            <a:endParaRPr lang="en-US" sz="1488" dirty="0"/>
          </a:p>
        </p:txBody>
      </p:sp>
      <p:sp>
        <p:nvSpPr>
          <p:cNvPr id="28" name="Rectangle 27"/>
          <p:cNvSpPr/>
          <p:nvPr/>
        </p:nvSpPr>
        <p:spPr>
          <a:xfrm>
            <a:off x="1884756" y="3446755"/>
            <a:ext cx="2324675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88" dirty="0">
                <a:cs typeface="Avenir Black"/>
              </a:rPr>
              <a:t>Mangrove preservation, </a:t>
            </a:r>
          </a:p>
          <a:p>
            <a:pPr>
              <a:defRPr/>
            </a:pPr>
            <a:r>
              <a:rPr lang="en-US" sz="1488" dirty="0">
                <a:cs typeface="Avenir Black"/>
              </a:rPr>
              <a:t>Restoration, recuperation</a:t>
            </a:r>
            <a:endParaRPr lang="en-US" sz="1488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182395" y="1184647"/>
            <a:ext cx="59396" cy="773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825689" y="1184646"/>
            <a:ext cx="297166" cy="2798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19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30" y="1363266"/>
            <a:ext cx="3416769" cy="160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273488" y="999197"/>
            <a:ext cx="3421129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88" dirty="0">
                <a:cs typeface="Avenir Black"/>
              </a:rPr>
              <a:t>Beach nourishment + dune restoration</a:t>
            </a:r>
          </a:p>
        </p:txBody>
      </p:sp>
      <p:pic>
        <p:nvPicPr>
          <p:cNvPr id="33" name="Picture 28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98" y="3447165"/>
            <a:ext cx="3394454" cy="14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5103154" y="2912926"/>
            <a:ext cx="3902030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88" dirty="0">
                <a:cs typeface="Avenir Black"/>
              </a:rPr>
              <a:t>Structural enforcement and improvement of </a:t>
            </a:r>
          </a:p>
          <a:p>
            <a:pPr algn="ctr">
              <a:defRPr/>
            </a:pPr>
            <a:r>
              <a:rPr lang="en-US" sz="1488" dirty="0">
                <a:cs typeface="Avenir Black"/>
              </a:rPr>
              <a:t>existing walls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84756" y="989537"/>
            <a:ext cx="431528" cy="2705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58" b="1" dirty="0">
                <a:solidFill>
                  <a:schemeClr val="bg1"/>
                </a:solidFill>
              </a:rPr>
              <a:t>NW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58714" y="1109929"/>
            <a:ext cx="383438" cy="2705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58" b="1" dirty="0">
                <a:solidFill>
                  <a:schemeClr val="bg1"/>
                </a:solidFill>
              </a:rPr>
              <a:t>SE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896874" y="1541886"/>
            <a:ext cx="2381024" cy="178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37334" y="1482347"/>
            <a:ext cx="2500945" cy="19053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202856" y="4996968"/>
            <a:ext cx="4617823" cy="550279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88" dirty="0">
                <a:cs typeface="Avenir Black"/>
              </a:rPr>
              <a:t>Options selected by Santos population: Fortification,</a:t>
            </a:r>
          </a:p>
          <a:p>
            <a:pPr algn="ctr">
              <a:defRPr/>
            </a:pPr>
            <a:r>
              <a:rPr lang="en-US" sz="1488" dirty="0">
                <a:cs typeface="Avenir Black"/>
              </a:rPr>
              <a:t>Less favorite: Relocation  </a:t>
            </a:r>
          </a:p>
        </p:txBody>
      </p:sp>
    </p:spTree>
    <p:extLst>
      <p:ext uri="{BB962C8B-B14F-4D97-AF65-F5344CB8AC3E}">
        <p14:creationId xmlns:p14="http://schemas.microsoft.com/office/powerpoint/2010/main" val="1231848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7456" y="929997"/>
            <a:ext cx="3055405" cy="446549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 rot="1610876">
            <a:off x="2635734" y="1433669"/>
            <a:ext cx="1460461" cy="2631381"/>
          </a:xfrm>
          <a:prstGeom prst="ellipse">
            <a:avLst/>
          </a:prstGeom>
          <a:noFill/>
          <a:ln w="38100" cap="flat" cmpd="sng">
            <a:solidFill>
              <a:srgbClr val="2626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5595" tIns="37787" rIns="75595" bIns="37787" anchor="ctr" anchorCtr="0">
            <a:noAutofit/>
          </a:bodyPr>
          <a:lstStyle/>
          <a:p>
            <a:pPr algn="ctr"/>
            <a:endParaRPr sz="1985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AutoShape 2"/>
          <p:cNvSpPr>
            <a:spLocks noGrp="1" noChangeArrowheads="1"/>
          </p:cNvSpPr>
          <p:nvPr>
            <p:ph type="title"/>
          </p:nvPr>
        </p:nvSpPr>
        <p:spPr>
          <a:xfrm>
            <a:off x="1348836" y="284451"/>
            <a:ext cx="6907045" cy="3478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315" b="1" dirty="0">
                <a:solidFill>
                  <a:srgbClr val="3333FF"/>
                </a:solidFill>
              </a:rPr>
              <a:t>Making emergency policies for disaster mitigation in NE Brazil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52" y="870457"/>
            <a:ext cx="3036537" cy="1855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3072" y="4323774"/>
            <a:ext cx="4137606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87" indent="-236287">
              <a:buFont typeface="Arial"/>
              <a:buChar char="•"/>
            </a:pPr>
            <a:r>
              <a:rPr lang="en-US" sz="1323" b="1" dirty="0"/>
              <a:t>Financial benefits for people affected by the drought;</a:t>
            </a:r>
          </a:p>
          <a:p>
            <a:pPr marL="236287" indent="-236287">
              <a:buFont typeface="Arial"/>
              <a:buChar char="•"/>
            </a:pPr>
            <a:r>
              <a:rPr lang="en-US" sz="1323" b="1" dirty="0"/>
              <a:t>Financial support for well drilling;</a:t>
            </a:r>
          </a:p>
          <a:p>
            <a:pPr marL="236287" indent="-236287">
              <a:buFont typeface="Arial"/>
              <a:buChar char="•"/>
            </a:pPr>
            <a:r>
              <a:rPr lang="en-US" sz="1323" b="1" dirty="0"/>
              <a:t>Distribution of water for population;</a:t>
            </a:r>
          </a:p>
          <a:p>
            <a:pPr marL="236287" indent="-236287">
              <a:buFont typeface="Arial"/>
              <a:buChar char="•"/>
            </a:pPr>
            <a:r>
              <a:rPr lang="en-US" sz="1323" b="1" dirty="0" err="1"/>
              <a:t>Etc</a:t>
            </a:r>
            <a:r>
              <a:rPr lang="en-US" sz="1323" b="1" dirty="0"/>
              <a:t>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932" y="2299416"/>
            <a:ext cx="3083284" cy="1607578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FFCC68-1831-45B7-8F82-210406883F1C}" type="slidenum">
              <a:rPr lang="pt-PT" smtClean="0"/>
              <a:pPr>
                <a:defRPr/>
              </a:pPr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7173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>
            <a:spLocks noGrp="1" noChangeArrowheads="1"/>
          </p:cNvSpPr>
          <p:nvPr>
            <p:ph type="title"/>
          </p:nvPr>
        </p:nvSpPr>
        <p:spPr>
          <a:xfrm>
            <a:off x="1348836" y="284451"/>
            <a:ext cx="6907045" cy="3478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315" b="1" dirty="0" err="1">
                <a:solidFill>
                  <a:srgbClr val="FF0000"/>
                </a:solidFill>
              </a:rPr>
              <a:t>Monitoring</a:t>
            </a:r>
            <a:r>
              <a:rPr lang="pt-BR" sz="2315" b="1" dirty="0">
                <a:solidFill>
                  <a:srgbClr val="FF0000"/>
                </a:solidFill>
              </a:rPr>
              <a:t> </a:t>
            </a:r>
            <a:r>
              <a:rPr lang="pt-BR" sz="2315" b="1" dirty="0" err="1">
                <a:solidFill>
                  <a:srgbClr val="FF0000"/>
                </a:solidFill>
              </a:rPr>
              <a:t>of</a:t>
            </a:r>
            <a:r>
              <a:rPr lang="pt-BR" sz="2315" b="1" dirty="0">
                <a:solidFill>
                  <a:srgbClr val="FF0000"/>
                </a:solidFill>
              </a:rPr>
              <a:t> </a:t>
            </a:r>
            <a:r>
              <a:rPr lang="pt-BR" sz="2315" b="1" dirty="0" err="1">
                <a:solidFill>
                  <a:srgbClr val="FF0000"/>
                </a:solidFill>
              </a:rPr>
              <a:t>drought</a:t>
            </a:r>
            <a:r>
              <a:rPr lang="pt-BR" sz="2315" b="1" dirty="0">
                <a:solidFill>
                  <a:srgbClr val="FF0000"/>
                </a:solidFill>
              </a:rPr>
              <a:t> </a:t>
            </a:r>
            <a:r>
              <a:rPr lang="pt-BR" sz="2315" b="1" dirty="0" err="1">
                <a:solidFill>
                  <a:srgbClr val="FF0000"/>
                </a:solidFill>
              </a:rPr>
              <a:t>I</a:t>
            </a:r>
            <a:r>
              <a:rPr lang="en-US" sz="2315" b="1" dirty="0">
                <a:solidFill>
                  <a:srgbClr val="FF0000"/>
                </a:solidFill>
              </a:rPr>
              <a:t>m</a:t>
            </a:r>
            <a:r>
              <a:rPr lang="pt-BR" sz="2315" b="1" dirty="0" err="1">
                <a:solidFill>
                  <a:srgbClr val="FF0000"/>
                </a:solidFill>
              </a:rPr>
              <a:t>pacts</a:t>
            </a:r>
            <a:r>
              <a:rPr lang="pt-BR" sz="2315" b="1" dirty="0">
                <a:solidFill>
                  <a:srgbClr val="FF0000"/>
                </a:solidFill>
              </a:rPr>
              <a:t> </a:t>
            </a:r>
            <a:r>
              <a:rPr lang="pt-BR" sz="2315" b="1" dirty="0" err="1">
                <a:solidFill>
                  <a:srgbClr val="FF0000"/>
                </a:solidFill>
              </a:rPr>
              <a:t>by</a:t>
            </a:r>
            <a:r>
              <a:rPr lang="pt-BR" sz="2315" b="1" dirty="0">
                <a:solidFill>
                  <a:srgbClr val="FF0000"/>
                </a:solidFill>
              </a:rPr>
              <a:t> CEMADEN-</a:t>
            </a:r>
            <a:r>
              <a:rPr lang="pt-BR" sz="2315" b="1" dirty="0" err="1">
                <a:solidFill>
                  <a:srgbClr val="FF0000"/>
                </a:solidFill>
              </a:rPr>
              <a:t>Montlhy</a:t>
            </a:r>
            <a:r>
              <a:rPr lang="pt-BR" sz="2315" b="1" dirty="0">
                <a:solidFill>
                  <a:srgbClr val="FF0000"/>
                </a:solidFill>
              </a:rPr>
              <a:t> </a:t>
            </a:r>
            <a:r>
              <a:rPr lang="pt-BR" sz="2315" b="1" dirty="0" err="1">
                <a:solidFill>
                  <a:srgbClr val="FF0000"/>
                </a:solidFill>
              </a:rPr>
              <a:t>Bulletin</a:t>
            </a:r>
            <a:r>
              <a:rPr lang="pt-BR" sz="2315" b="1" dirty="0">
                <a:solidFill>
                  <a:srgbClr val="FF0000"/>
                </a:solidFill>
              </a:rPr>
              <a:t> </a:t>
            </a:r>
            <a:endParaRPr lang="pt-BR" sz="2315" b="1" kern="0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t="13225" r="19328" b="20656"/>
          <a:stretch>
            <a:fillRect/>
          </a:stretch>
        </p:blipFill>
        <p:spPr bwMode="auto">
          <a:xfrm>
            <a:off x="1324265" y="1020239"/>
            <a:ext cx="7348088" cy="467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14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896874" y="616750"/>
            <a:ext cx="4465000" cy="446500"/>
          </a:xfrm>
        </p:spPr>
        <p:txBody>
          <a:bodyPr>
            <a:noAutofit/>
          </a:bodyPr>
          <a:lstStyle/>
          <a:p>
            <a:r>
              <a:rPr lang="pt-BR" sz="2481" b="1" dirty="0" err="1">
                <a:solidFill>
                  <a:srgbClr val="0070C0"/>
                </a:solidFill>
                <a:cs typeface="Arial" panose="020B0604020202020204" pitchFamily="34" charset="0"/>
              </a:rPr>
              <a:t>Meteorology</a:t>
            </a:r>
            <a:endParaRPr lang="pt-BR" sz="2481" b="1" dirty="0">
              <a:solidFill>
                <a:srgbClr val="0070C0"/>
              </a:solidFill>
            </a:endParaRPr>
          </a:p>
        </p:txBody>
      </p:sp>
      <p:sp>
        <p:nvSpPr>
          <p:cNvPr id="34" name="2 Marcador de contenido"/>
          <p:cNvSpPr txBox="1">
            <a:spLocks/>
          </p:cNvSpPr>
          <p:nvPr/>
        </p:nvSpPr>
        <p:spPr>
          <a:xfrm>
            <a:off x="1408375" y="1049077"/>
            <a:ext cx="7250834" cy="427182"/>
          </a:xfrm>
          <a:prstGeom prst="rect">
            <a:avLst/>
          </a:prstGeom>
        </p:spPr>
        <p:txBody>
          <a:bodyPr vert="horz" lIns="75607" tIns="37804" rIns="75607" bIns="3780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1772" indent="-141772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158" dirty="0" err="1">
                <a:solidFill>
                  <a:prstClr val="black"/>
                </a:solidFill>
              </a:rPr>
              <a:t>Subseasonal</a:t>
            </a:r>
            <a:r>
              <a:rPr lang="en-US" sz="1158" dirty="0">
                <a:solidFill>
                  <a:prstClr val="black"/>
                </a:solidFill>
              </a:rPr>
              <a:t> variability: dry Spells/Heat Waves – Application and validation of  </a:t>
            </a:r>
            <a:r>
              <a:rPr lang="en-US" sz="1158" dirty="0" err="1">
                <a:solidFill>
                  <a:prstClr val="black"/>
                </a:solidFill>
              </a:rPr>
              <a:t>subseasonal</a:t>
            </a:r>
            <a:r>
              <a:rPr lang="en-US" sz="1158" dirty="0">
                <a:solidFill>
                  <a:prstClr val="black"/>
                </a:solidFill>
              </a:rPr>
              <a:t> predictions</a:t>
            </a:r>
          </a:p>
          <a:p>
            <a:pPr marL="94515" algn="just"/>
            <a:endParaRPr lang="pt-BR" sz="1158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5" name="Imagem 3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81" y="40774"/>
            <a:ext cx="6310062" cy="651063"/>
          </a:xfrm>
          <a:prstGeom prst="rect">
            <a:avLst/>
          </a:prstGeom>
        </p:spPr>
      </p:pic>
      <p:sp>
        <p:nvSpPr>
          <p:cNvPr id="37" name="Espaço Reservado para Texto 2"/>
          <p:cNvSpPr txBox="1">
            <a:spLocks/>
          </p:cNvSpPr>
          <p:nvPr/>
        </p:nvSpPr>
        <p:spPr>
          <a:xfrm>
            <a:off x="4036145" y="1727564"/>
            <a:ext cx="2362746" cy="826961"/>
          </a:xfrm>
          <a:prstGeom prst="rect">
            <a:avLst/>
          </a:prstGeom>
          <a:solidFill>
            <a:schemeClr val="bg1">
              <a:alpha val="85882"/>
            </a:schemeClr>
          </a:solidFill>
        </p:spPr>
        <p:txBody>
          <a:bodyPr>
            <a:noAutofit/>
          </a:bodyPr>
          <a:lstStyle/>
          <a:p>
            <a:pPr algn="r" defTabSz="756117" eaLnBrk="0" fontAlgn="base" hangingPunct="0">
              <a:spcAft>
                <a:spcPct val="0"/>
              </a:spcAft>
              <a:defRPr/>
            </a:pPr>
            <a:r>
              <a:rPr lang="pt-BR" sz="1488" dirty="0" err="1">
                <a:latin typeface="Arial Narrow" pitchFamily="34" charset="0"/>
              </a:rPr>
              <a:t>Identification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of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areas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prone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to</a:t>
            </a:r>
            <a:r>
              <a:rPr lang="pt-BR" sz="1488" dirty="0">
                <a:latin typeface="Arial Narrow" pitchFamily="34" charset="0"/>
              </a:rPr>
              <a:t> extreme </a:t>
            </a:r>
            <a:r>
              <a:rPr lang="pt-BR" sz="1488" dirty="0" err="1">
                <a:latin typeface="Arial Narrow" pitchFamily="34" charset="0"/>
              </a:rPr>
              <a:t>dry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spells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and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heat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waves</a:t>
            </a:r>
            <a:endParaRPr lang="pt-BR" sz="1488" dirty="0">
              <a:latin typeface="Arial Narrow" pitchFamily="34" charset="0"/>
            </a:endParaRPr>
          </a:p>
        </p:txBody>
      </p:sp>
      <p:pic>
        <p:nvPicPr>
          <p:cNvPr id="38" name="Picture 2" descr="C:\CEMADEN\Pesquisa\PlanoTrabalho\figs\MaximumLengthConsecDaysNoRain.DJF1980-2015.png"/>
          <p:cNvPicPr>
            <a:picLocks noChangeAspect="1" noChangeArrowheads="1"/>
          </p:cNvPicPr>
          <p:nvPr/>
        </p:nvPicPr>
        <p:blipFill>
          <a:blip r:embed="rId3"/>
          <a:srcRect l="13520" t="7666" r="7729" b="4833"/>
          <a:stretch>
            <a:fillRect/>
          </a:stretch>
        </p:blipFill>
        <p:spPr bwMode="auto">
          <a:xfrm>
            <a:off x="1555267" y="1665172"/>
            <a:ext cx="2185541" cy="1821284"/>
          </a:xfrm>
          <a:prstGeom prst="rect">
            <a:avLst/>
          </a:prstGeom>
          <a:noFill/>
        </p:spPr>
      </p:pic>
      <p:sp>
        <p:nvSpPr>
          <p:cNvPr id="39" name="Elipse 38"/>
          <p:cNvSpPr/>
          <p:nvPr/>
        </p:nvSpPr>
        <p:spPr>
          <a:xfrm rot="19913220">
            <a:off x="2433281" y="1571028"/>
            <a:ext cx="1020224" cy="1474911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88"/>
          </a:p>
        </p:txBody>
      </p:sp>
      <p:sp>
        <p:nvSpPr>
          <p:cNvPr id="40" name="Seta para a esquerda 39"/>
          <p:cNvSpPr/>
          <p:nvPr/>
        </p:nvSpPr>
        <p:spPr>
          <a:xfrm>
            <a:off x="3799871" y="1845701"/>
            <a:ext cx="413480" cy="59068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488"/>
          </a:p>
        </p:txBody>
      </p:sp>
      <p:pic>
        <p:nvPicPr>
          <p:cNvPr id="41" name="Picture 2" descr="C:\CEMADEN\Pesquisa\PlanoTrabalho\figs\MaximumLenghtDrySpells.FirstSeason.Then.GridPoints.png"/>
          <p:cNvPicPr>
            <a:picLocks noChangeAspect="1" noChangeArrowheads="1"/>
          </p:cNvPicPr>
          <p:nvPr/>
        </p:nvPicPr>
        <p:blipFill>
          <a:blip r:embed="rId4"/>
          <a:srcRect t="13087" r="5186"/>
          <a:stretch>
            <a:fillRect/>
          </a:stretch>
        </p:blipFill>
        <p:spPr bwMode="auto">
          <a:xfrm>
            <a:off x="6457977" y="1714657"/>
            <a:ext cx="2244608" cy="1693785"/>
          </a:xfrm>
          <a:prstGeom prst="rect">
            <a:avLst/>
          </a:prstGeom>
          <a:noFill/>
        </p:spPr>
      </p:pic>
      <p:sp>
        <p:nvSpPr>
          <p:cNvPr id="42" name="Retângulo 41"/>
          <p:cNvSpPr/>
          <p:nvPr/>
        </p:nvSpPr>
        <p:spPr>
          <a:xfrm rot="16200000">
            <a:off x="8155539" y="1847289"/>
            <a:ext cx="637988" cy="36935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88"/>
          </a:p>
        </p:txBody>
      </p:sp>
      <p:sp>
        <p:nvSpPr>
          <p:cNvPr id="43" name="Retângulo 42"/>
          <p:cNvSpPr/>
          <p:nvPr/>
        </p:nvSpPr>
        <p:spPr>
          <a:xfrm>
            <a:off x="8442181" y="2504029"/>
            <a:ext cx="201464" cy="47849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88"/>
          </a:p>
        </p:txBody>
      </p:sp>
      <p:sp>
        <p:nvSpPr>
          <p:cNvPr id="44" name="Espaço Reservado para Texto 2"/>
          <p:cNvSpPr txBox="1">
            <a:spLocks/>
          </p:cNvSpPr>
          <p:nvPr/>
        </p:nvSpPr>
        <p:spPr>
          <a:xfrm>
            <a:off x="3799870" y="2599003"/>
            <a:ext cx="2362746" cy="826961"/>
          </a:xfrm>
          <a:prstGeom prst="rect">
            <a:avLst/>
          </a:prstGeom>
          <a:solidFill>
            <a:schemeClr val="bg1">
              <a:alpha val="85882"/>
            </a:schemeClr>
          </a:solidFill>
        </p:spPr>
        <p:txBody>
          <a:bodyPr>
            <a:noAutofit/>
          </a:bodyPr>
          <a:lstStyle/>
          <a:p>
            <a:pPr defTabSz="756117" eaLnBrk="0" fontAlgn="base" hangingPunct="0">
              <a:spcAft>
                <a:spcPct val="0"/>
              </a:spcAft>
              <a:defRPr/>
            </a:pPr>
            <a:r>
              <a:rPr lang="pt-BR" sz="1488" dirty="0" err="1">
                <a:latin typeface="Arial Narrow" pitchFamily="34" charset="0"/>
              </a:rPr>
              <a:t>Investigation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of</a:t>
            </a:r>
            <a:r>
              <a:rPr lang="pt-BR" sz="1488" dirty="0">
                <a:latin typeface="Arial Narrow" pitchFamily="34" charset="0"/>
              </a:rPr>
              <a:t>  </a:t>
            </a:r>
            <a:r>
              <a:rPr lang="pt-BR" sz="1488" dirty="0" err="1">
                <a:latin typeface="Arial Narrow" pitchFamily="34" charset="0"/>
              </a:rPr>
              <a:t>climatic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variability</a:t>
            </a:r>
            <a:r>
              <a:rPr lang="pt-BR" sz="1488" dirty="0">
                <a:latin typeface="Arial Narrow" pitchFamily="34" charset="0"/>
              </a:rPr>
              <a:t>  </a:t>
            </a:r>
            <a:r>
              <a:rPr lang="pt-BR" sz="1488" dirty="0" err="1">
                <a:latin typeface="Arial Narrow" pitchFamily="34" charset="0"/>
              </a:rPr>
              <a:t>and</a:t>
            </a:r>
            <a:r>
              <a:rPr lang="pt-BR" sz="1488" dirty="0">
                <a:latin typeface="Arial Narrow" pitchFamily="34" charset="0"/>
              </a:rPr>
              <a:t> </a:t>
            </a:r>
            <a:r>
              <a:rPr lang="pt-BR" sz="1488" dirty="0" err="1">
                <a:latin typeface="Arial Narrow" pitchFamily="34" charset="0"/>
              </a:rPr>
              <a:t>changes</a:t>
            </a:r>
            <a:r>
              <a:rPr lang="pt-BR" sz="1488" dirty="0">
                <a:latin typeface="Arial Narrow" pitchFamily="34" charset="0"/>
              </a:rPr>
              <a:t> in extreme </a:t>
            </a:r>
            <a:r>
              <a:rPr lang="pt-BR" sz="1488" dirty="0" err="1">
                <a:latin typeface="Arial Narrow" pitchFamily="34" charset="0"/>
              </a:rPr>
              <a:t>patterns</a:t>
            </a:r>
            <a:endParaRPr lang="pt-BR" sz="1488" dirty="0">
              <a:latin typeface="Arial Narrow" pitchFamily="34" charset="0"/>
            </a:endParaRPr>
          </a:p>
        </p:txBody>
      </p:sp>
      <p:sp>
        <p:nvSpPr>
          <p:cNvPr id="45" name="Seta para a esquerda 44"/>
          <p:cNvSpPr/>
          <p:nvPr/>
        </p:nvSpPr>
        <p:spPr>
          <a:xfrm rot="10800000">
            <a:off x="6044479" y="2731733"/>
            <a:ext cx="413480" cy="59068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488"/>
          </a:p>
        </p:txBody>
      </p:sp>
      <p:pic>
        <p:nvPicPr>
          <p:cNvPr id="46" name="Picture 2" descr="C:\Users\Christopher\Google Drive\CEMADEN\Previsao\S2S\ECMWF\WeeklyAnom\ecmwf.tp.percentage.08Dec2015to14Dec2015.ICn20151102.png"/>
          <p:cNvPicPr>
            <a:picLocks noChangeAspect="1" noChangeArrowheads="1"/>
          </p:cNvPicPr>
          <p:nvPr/>
        </p:nvPicPr>
        <p:blipFill>
          <a:blip r:embed="rId5"/>
          <a:srcRect t="21544" b="19645"/>
          <a:stretch>
            <a:fillRect/>
          </a:stretch>
        </p:blipFill>
        <p:spPr bwMode="auto">
          <a:xfrm>
            <a:off x="3799924" y="3810610"/>
            <a:ext cx="2371918" cy="1859940"/>
          </a:xfrm>
          <a:prstGeom prst="rect">
            <a:avLst/>
          </a:prstGeom>
          <a:noFill/>
        </p:spPr>
      </p:pic>
      <p:sp>
        <p:nvSpPr>
          <p:cNvPr id="47" name="CaixaDeTexto 46"/>
          <p:cNvSpPr txBox="1"/>
          <p:nvPr/>
        </p:nvSpPr>
        <p:spPr>
          <a:xfrm>
            <a:off x="5965721" y="5434934"/>
            <a:ext cx="2894363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4515" algn="r"/>
            <a:r>
              <a:rPr lang="pt-BR" sz="1158" b="1" dirty="0" err="1">
                <a:latin typeface="Arial Narrow" pitchFamily="34" charset="0"/>
                <a:cs typeface="Arial" panose="020B0604020202020204" pitchFamily="34" charset="0"/>
              </a:rPr>
              <a:t>Contact</a:t>
            </a:r>
            <a:r>
              <a:rPr lang="pt-BR" sz="1158" b="1" dirty="0">
                <a:latin typeface="Arial Narrow" pitchFamily="34" charset="0"/>
                <a:cs typeface="Arial" panose="020B0604020202020204" pitchFamily="34" charset="0"/>
              </a:rPr>
              <a:t>: christopher.castro@cemaden.gov.br</a:t>
            </a:r>
          </a:p>
        </p:txBody>
      </p:sp>
      <p:pic>
        <p:nvPicPr>
          <p:cNvPr id="48" name="Picture 2" descr="C:\Users\Christopher\Google Drive\CEMADEN\Previsao\S2S\ECMWF\WeeklyAnom\ecmwf.tp.percentage.08Dec2015to14Dec2015.ICn20151102.png"/>
          <p:cNvPicPr>
            <a:picLocks noChangeAspect="1" noChangeArrowheads="1"/>
          </p:cNvPicPr>
          <p:nvPr/>
        </p:nvPicPr>
        <p:blipFill>
          <a:blip r:embed="rId5"/>
          <a:srcRect l="10000" t="85855" r="11249" b="8520"/>
          <a:stretch>
            <a:fillRect/>
          </a:stretch>
        </p:blipFill>
        <p:spPr bwMode="auto">
          <a:xfrm rot="16200000">
            <a:off x="2735246" y="4601698"/>
            <a:ext cx="1831129" cy="174393"/>
          </a:xfrm>
          <a:prstGeom prst="rect">
            <a:avLst/>
          </a:prstGeom>
          <a:noFill/>
        </p:spPr>
      </p:pic>
      <p:sp>
        <p:nvSpPr>
          <p:cNvPr id="51" name="Retângulo 50"/>
          <p:cNvSpPr/>
          <p:nvPr/>
        </p:nvSpPr>
        <p:spPr>
          <a:xfrm>
            <a:off x="1253426" y="1536953"/>
            <a:ext cx="7560733" cy="2124099"/>
          </a:xfrm>
          <a:prstGeom prst="rect">
            <a:avLst/>
          </a:prstGeom>
          <a:solidFill>
            <a:srgbClr val="4F81BD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88"/>
          </a:p>
        </p:txBody>
      </p:sp>
    </p:spTree>
    <p:extLst>
      <p:ext uri="{BB962C8B-B14F-4D97-AF65-F5344CB8AC3E}">
        <p14:creationId xmlns:p14="http://schemas.microsoft.com/office/powerpoint/2010/main" val="1648202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7981" y="113747"/>
            <a:ext cx="6804660" cy="945092"/>
          </a:xfrm>
        </p:spPr>
        <p:txBody>
          <a:bodyPr>
            <a:noAutofit/>
          </a:bodyPr>
          <a:lstStyle/>
          <a:p>
            <a:r>
              <a:rPr lang="en-US" sz="2315" b="1" dirty="0" err="1">
                <a:solidFill>
                  <a:srgbClr val="FF0000"/>
                </a:solidFill>
              </a:rPr>
              <a:t>Sistema</a:t>
            </a:r>
            <a:r>
              <a:rPr lang="en-US" sz="2315" b="1" dirty="0">
                <a:solidFill>
                  <a:srgbClr val="FF0000"/>
                </a:solidFill>
              </a:rPr>
              <a:t> </a:t>
            </a:r>
            <a:r>
              <a:rPr lang="en-US" sz="2315" b="1" dirty="0" err="1">
                <a:solidFill>
                  <a:srgbClr val="FF0000"/>
                </a:solidFill>
              </a:rPr>
              <a:t>Cantareira</a:t>
            </a:r>
            <a:r>
              <a:rPr lang="en-US" sz="2315" b="1" dirty="0">
                <a:solidFill>
                  <a:srgbClr val="FF0000"/>
                </a:solidFill>
              </a:rPr>
              <a:t>: Weekly monitoring and early warning for water supply  system under drought risk</a:t>
            </a:r>
            <a:endParaRPr lang="en-US" sz="2315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289"/>
          <a:stretch/>
        </p:blipFill>
        <p:spPr>
          <a:xfrm>
            <a:off x="4325833" y="3324930"/>
            <a:ext cx="4405956" cy="2345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95" y="1071719"/>
            <a:ext cx="2262919" cy="2619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171" y="774019"/>
            <a:ext cx="3017426" cy="256021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6126" r="43435" b="43879"/>
          <a:stretch/>
        </p:blipFill>
        <p:spPr bwMode="auto">
          <a:xfrm>
            <a:off x="3611353" y="1071719"/>
            <a:ext cx="2024358" cy="237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0764875">
            <a:off x="1528352" y="4454426"/>
            <a:ext cx="1815308" cy="3976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92" dirty="0"/>
              <a:t>Ensemble forecast of river flows </a:t>
            </a:r>
          </a:p>
        </p:txBody>
      </p:sp>
      <p:sp>
        <p:nvSpPr>
          <p:cNvPr id="9" name="TextBox 8"/>
          <p:cNvSpPr txBox="1"/>
          <p:nvPr/>
        </p:nvSpPr>
        <p:spPr>
          <a:xfrm rot="20764875">
            <a:off x="5962209" y="1300640"/>
            <a:ext cx="1165779" cy="550343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US" sz="992" dirty="0"/>
              <a:t>Seasonal scenarios of river flows </a:t>
            </a:r>
          </a:p>
        </p:txBody>
      </p:sp>
      <p:sp>
        <p:nvSpPr>
          <p:cNvPr id="10" name="TextBox 9"/>
          <p:cNvSpPr txBox="1"/>
          <p:nvPr/>
        </p:nvSpPr>
        <p:spPr>
          <a:xfrm rot="20764875">
            <a:off x="5061775" y="4510483"/>
            <a:ext cx="1665255" cy="3976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92" dirty="0"/>
              <a:t>Data assimilation from uncertainty of river flows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295" y="3842807"/>
            <a:ext cx="2976997" cy="16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77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15" b="1" dirty="0" err="1">
                <a:solidFill>
                  <a:srgbClr val="FF0000"/>
                </a:solidFill>
              </a:rPr>
              <a:t>Sistema</a:t>
            </a:r>
            <a:r>
              <a:rPr lang="en-US" sz="2315" b="1" dirty="0">
                <a:solidFill>
                  <a:srgbClr val="FF0000"/>
                </a:solidFill>
              </a:rPr>
              <a:t> </a:t>
            </a:r>
            <a:r>
              <a:rPr lang="en-US" sz="2315" b="1" dirty="0" err="1">
                <a:solidFill>
                  <a:srgbClr val="FF0000"/>
                </a:solidFill>
              </a:rPr>
              <a:t>Cantareira</a:t>
            </a:r>
            <a:r>
              <a:rPr lang="en-US" sz="2315" b="1" dirty="0">
                <a:solidFill>
                  <a:srgbClr val="FF0000"/>
                </a:solidFill>
              </a:rPr>
              <a:t>: </a:t>
            </a:r>
            <a:r>
              <a:rPr lang="en-US" sz="2315" b="1" dirty="0" err="1">
                <a:solidFill>
                  <a:srgbClr val="FF0000"/>
                </a:solidFill>
              </a:rPr>
              <a:t>Weekley</a:t>
            </a:r>
            <a:r>
              <a:rPr lang="en-US" sz="2315" b="1" dirty="0">
                <a:solidFill>
                  <a:srgbClr val="FF0000"/>
                </a:solidFill>
              </a:rPr>
              <a:t> monitoring and early warning for water supply  system under drought risk</a:t>
            </a:r>
            <a:endParaRPr lang="en-US" sz="2315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idx="12"/>
          </p:nvPr>
        </p:nvSpPr>
        <p:spPr>
          <a:xfrm>
            <a:off x="6678471" y="5057065"/>
            <a:ext cx="1764171" cy="200937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pt-BR"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36</a:t>
            </a:fld>
            <a:endParaRPr lang="pt-BR" sz="992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5" descr="E:\GERONCIO\apresentação\O Papel do Comiitê de Bacia na Gestão das Águas 15_09_2004\Ilust_1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835" y="3013895"/>
            <a:ext cx="4048716" cy="23200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b="19361"/>
          <a:stretch/>
        </p:blipFill>
        <p:spPr>
          <a:xfrm>
            <a:off x="3254113" y="1129100"/>
            <a:ext cx="2345804" cy="1706175"/>
          </a:xfrm>
          <a:prstGeom prst="rect">
            <a:avLst/>
          </a:prstGeom>
        </p:spPr>
      </p:pic>
      <p:pic>
        <p:nvPicPr>
          <p:cNvPr id="7" name="Picture 4" descr="C:\Users\usuario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52" y="1525397"/>
            <a:ext cx="3155617" cy="36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945" y="1108616"/>
            <a:ext cx="2113248" cy="16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8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662" y="103985"/>
            <a:ext cx="7331967" cy="826012"/>
          </a:xfrm>
        </p:spPr>
        <p:txBody>
          <a:bodyPr>
            <a:noAutofit/>
          </a:bodyPr>
          <a:lstStyle/>
          <a:p>
            <a:r>
              <a:rPr lang="en-US" sz="2315" b="1" dirty="0">
                <a:solidFill>
                  <a:srgbClr val="FF0000"/>
                </a:solidFill>
              </a:rPr>
              <a:t>Weekly and monthly technical reports on Disaster Risk Reduction in the Brazilian territory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78471" y="5510369"/>
            <a:ext cx="1764171" cy="301904"/>
          </a:xfrm>
        </p:spPr>
        <p:txBody>
          <a:bodyPr/>
          <a:lstStyle/>
          <a:p>
            <a:fld id="{5BBBA89C-318F-4D50-93E0-408765E772D4}" type="slidenum">
              <a:rPr lang="pt-PT" altLang="pt-BR" smtClean="0"/>
              <a:pPr/>
              <a:t>37</a:t>
            </a:fld>
            <a:endParaRPr lang="pt-PT" alt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15" y="910782"/>
            <a:ext cx="3393777" cy="2225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2" y="910782"/>
            <a:ext cx="3512857" cy="2155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835" y="3173299"/>
            <a:ext cx="3502090" cy="2320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692" y="3113760"/>
            <a:ext cx="3903015" cy="24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492" y="954627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Relação do Cemaden com estados e municípios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2245112"/>
            <a:ext cx="9071640" cy="23697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0" strike="noStrike" spc="-1" dirty="0">
                <a:solidFill>
                  <a:srgbClr val="3465A4"/>
                </a:solidFill>
                <a:latin typeface="Arial"/>
              </a:rPr>
              <a:t>Defesa Civil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spc="-1" dirty="0" err="1">
                <a:solidFill>
                  <a:srgbClr val="3465A4"/>
                </a:solidFill>
                <a:latin typeface="Arial"/>
              </a:rPr>
              <a:t>Cemaden</a:t>
            </a:r>
            <a:r>
              <a:rPr lang="pt-BR" sz="3200" spc="-1" dirty="0">
                <a:solidFill>
                  <a:srgbClr val="3465A4"/>
                </a:solidFill>
                <a:latin typeface="Arial"/>
              </a:rPr>
              <a:t> Educação</a:t>
            </a:r>
            <a:endParaRPr lang="pt-BR" sz="3200" b="0" strike="noStrike" spc="-1" dirty="0">
              <a:solidFill>
                <a:srgbClr val="3465A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1700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Áreas de pesquisa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Vulnerabilidade e capacidades relacionadas a riscos e desastres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Modelagem relacionada a riscos e desastres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Agrometeorologia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Hidrologia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Geodinâmica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Meteorologia/Climatologia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Incêndios florestais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Infraestruturas críticas</a:t>
            </a:r>
          </a:p>
        </p:txBody>
      </p:sp>
    </p:spTree>
    <p:extLst>
      <p:ext uri="{BB962C8B-B14F-4D97-AF65-F5344CB8AC3E}">
        <p14:creationId xmlns:p14="http://schemas.microsoft.com/office/powerpoint/2010/main" val="7036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Desastres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68D6E-7706-BDF6-697F-D60443475E59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 bwMode="auto">
          <a:xfrm>
            <a:off x="1179852" y="991326"/>
            <a:ext cx="7720919" cy="3416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Uma séria ruptura do funcionamento de uma comunidade,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 	envolvendo perdas generalizadas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 	e impactos 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 		humanos,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 		materiais,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 		econômicos 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 		e ambientais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 	que </a:t>
            </a:r>
            <a:r>
              <a:rPr lang="pt-BR" sz="1800" b="1" dirty="0">
                <a:solidFill>
                  <a:srgbClr val="FF0000"/>
                </a:solidFill>
              </a:rPr>
              <a:t>excedam a capacidade</a:t>
            </a:r>
            <a:r>
              <a:rPr lang="pt-BR" sz="1800" dirty="0"/>
              <a:t> da comunidade ou sociedade 	afetada de recuperar-se com seus próprios recursos.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t-BR" sz="1800" dirty="0"/>
              <a:t>(UNDRR, 2009).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72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 e outras convenções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8475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spc="-1" dirty="0">
                <a:solidFill>
                  <a:srgbClr val="3465A4"/>
                </a:solidFill>
                <a:latin typeface="Arial"/>
              </a:rPr>
              <a:t>Marco de Sendai para a Redução de Riscos de Desastres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spc="-1" dirty="0">
                <a:solidFill>
                  <a:srgbClr val="3465A4"/>
                </a:solidFill>
                <a:latin typeface="Arial"/>
              </a:rPr>
              <a:t>Acordo de Paris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spc="-1" dirty="0">
                <a:solidFill>
                  <a:srgbClr val="3465A4"/>
                </a:solidFill>
              </a:rPr>
              <a:t>IPCC - Painel Intergovernamental sobre Mudanças Climáticas da ONU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spc="-1" dirty="0">
                <a:solidFill>
                  <a:srgbClr val="3465A4"/>
                </a:solidFill>
              </a:rPr>
              <a:t>Agenda 2030 para o Desenvolvimento Sustentável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0" strike="noStrike" spc="-1" dirty="0">
              <a:solidFill>
                <a:srgbClr val="3465A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687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63963" y="1962601"/>
            <a:ext cx="3160543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 e outras convenções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80D75CB-4CD6-4DA4-8123-DDEC81330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164" y="120923"/>
            <a:ext cx="5868219" cy="462979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7AE65D1-5138-4A8D-8E27-CAB6502804F4}"/>
              </a:ext>
            </a:extLst>
          </p:cNvPr>
          <p:cNvSpPr txBox="1"/>
          <p:nvPr/>
        </p:nvSpPr>
        <p:spPr>
          <a:xfrm>
            <a:off x="3724506" y="4810963"/>
            <a:ext cx="4549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Fonte: </a:t>
            </a:r>
            <a:r>
              <a:rPr lang="en-US" sz="1050" dirty="0" err="1"/>
              <a:t>Riscos</a:t>
            </a:r>
            <a:r>
              <a:rPr lang="en-US" sz="1050" dirty="0"/>
              <a:t> e </a:t>
            </a:r>
            <a:r>
              <a:rPr lang="en-US" sz="1050" dirty="0" err="1"/>
              <a:t>Desastres</a:t>
            </a:r>
            <a:r>
              <a:rPr lang="en-US" sz="1050" dirty="0"/>
              <a:t> – </a:t>
            </a:r>
            <a:r>
              <a:rPr lang="en-US" sz="1050" dirty="0" err="1"/>
              <a:t>Caminhos</a:t>
            </a:r>
            <a:r>
              <a:rPr lang="en-US" sz="1050" dirty="0"/>
              <a:t> para o </a:t>
            </a:r>
            <a:r>
              <a:rPr lang="en-US" sz="1050" dirty="0" err="1"/>
              <a:t>Desenvolvimento</a:t>
            </a:r>
            <a:r>
              <a:rPr lang="en-US" sz="1050" dirty="0"/>
              <a:t> </a:t>
            </a:r>
            <a:r>
              <a:rPr lang="en-US" sz="1050" dirty="0" err="1"/>
              <a:t>Sustentável</a:t>
            </a:r>
            <a:r>
              <a:rPr lang="en-US" sz="1050" dirty="0"/>
              <a:t> / </a:t>
            </a:r>
            <a:r>
              <a:rPr lang="en-US" sz="1050" dirty="0" err="1"/>
              <a:t>organizado</a:t>
            </a:r>
            <a:r>
              <a:rPr lang="en-US" sz="1050" dirty="0"/>
              <a:t> por Hugo </a:t>
            </a:r>
            <a:r>
              <a:rPr lang="en-US" sz="1050" dirty="0" err="1"/>
              <a:t>Tsugunobu</a:t>
            </a:r>
            <a:r>
              <a:rPr lang="en-US" sz="1050" dirty="0"/>
              <a:t> Yoshida </a:t>
            </a:r>
            <a:r>
              <a:rPr lang="en-US" sz="1050" dirty="0" err="1"/>
              <a:t>Yoshizaki</a:t>
            </a:r>
            <a:r>
              <a:rPr lang="en-US" sz="1050" dirty="0"/>
              <a:t>, Carlos Augusto Morales Rodriguez, Larissa </a:t>
            </a:r>
            <a:r>
              <a:rPr lang="en-US" sz="1050" dirty="0" err="1"/>
              <a:t>Ciccotti</a:t>
            </a:r>
            <a:r>
              <a:rPr lang="en-US" sz="1050" dirty="0"/>
              <a:t> – São Carlos: </a:t>
            </a:r>
            <a:r>
              <a:rPr lang="en-US" sz="1050" dirty="0" err="1"/>
              <a:t>RiMa</a:t>
            </a:r>
            <a:r>
              <a:rPr lang="en-US" sz="1050" dirty="0"/>
              <a:t> </a:t>
            </a:r>
            <a:r>
              <a:rPr lang="en-US" sz="1050" dirty="0" err="1"/>
              <a:t>Editora</a:t>
            </a:r>
            <a:r>
              <a:rPr lang="en-US" sz="1050" dirty="0"/>
              <a:t>, 2019. 422p. Il. </a:t>
            </a:r>
          </a:p>
        </p:txBody>
      </p:sp>
    </p:spTree>
    <p:extLst>
      <p:ext uri="{BB962C8B-B14F-4D97-AF65-F5344CB8AC3E}">
        <p14:creationId xmlns:p14="http://schemas.microsoft.com/office/powerpoint/2010/main" val="1517056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293876" y="1078075"/>
            <a:ext cx="3761678" cy="12043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0" strike="noStrike" spc="-1" dirty="0">
                <a:solidFill>
                  <a:srgbClr val="3465A4"/>
                </a:solidFill>
                <a:latin typeface="Arial"/>
              </a:rPr>
              <a:t>Pobreza aumenta riscos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spc="-1" dirty="0">
                <a:solidFill>
                  <a:srgbClr val="3465A4"/>
                </a:solidFill>
                <a:latin typeface="Arial"/>
              </a:rPr>
              <a:t>Desastres agravam pobreza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0" strike="noStrike" spc="-1" dirty="0">
                <a:solidFill>
                  <a:srgbClr val="3465A4"/>
                </a:solidFill>
                <a:latin typeface="Arial"/>
              </a:rPr>
              <a:t>Meta 1.5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B002829-4F19-436B-9798-9076DA40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24" y="2036946"/>
            <a:ext cx="5430008" cy="1695687"/>
          </a:xfrm>
          <a:prstGeom prst="rect">
            <a:avLst/>
          </a:prstGeom>
        </p:spPr>
      </p:pic>
      <p:sp>
        <p:nvSpPr>
          <p:cNvPr id="6" name="PlaceHolder 2">
            <a:extLst>
              <a:ext uri="{FF2B5EF4-FFF2-40B4-BE49-F238E27FC236}">
                <a16:creationId xmlns:a16="http://schemas.microsoft.com/office/drawing/2014/main" id="{05D53CA3-7A86-46A5-BDB2-BF2C9D02F4F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981093" y="3954966"/>
            <a:ext cx="5687121" cy="148950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0" strike="noStrike" spc="-1" dirty="0">
                <a:solidFill>
                  <a:srgbClr val="3465A4"/>
                </a:solidFill>
                <a:latin typeface="Arial"/>
              </a:rPr>
              <a:t>Desastres contribuem para a fome e a insegurança alimentar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spc="-1" dirty="0">
                <a:solidFill>
                  <a:srgbClr val="3465A4"/>
                </a:solidFill>
                <a:latin typeface="Arial"/>
              </a:rPr>
              <a:t>Desastres podem causar danos à produção de alimentos e aos meios de subsistência de pequenos agricultores e pescadores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0" strike="noStrike" spc="-1" dirty="0">
                <a:solidFill>
                  <a:srgbClr val="3465A4"/>
                </a:solidFill>
                <a:latin typeface="Arial"/>
              </a:rPr>
              <a:t>Meta 2.4</a:t>
            </a:r>
          </a:p>
        </p:txBody>
      </p:sp>
      <p:sp>
        <p:nvSpPr>
          <p:cNvPr id="7" name="PlaceHolder 2">
            <a:extLst>
              <a:ext uri="{FF2B5EF4-FFF2-40B4-BE49-F238E27FC236}">
                <a16:creationId xmlns:a16="http://schemas.microsoft.com/office/drawing/2014/main" id="{7019C772-32FD-4674-ABB6-6764846517B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60877" y="1072964"/>
            <a:ext cx="5430008" cy="12043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0" strike="noStrike" spc="-1" dirty="0">
                <a:solidFill>
                  <a:srgbClr val="3465A4"/>
                </a:solidFill>
                <a:latin typeface="Arial"/>
              </a:rPr>
              <a:t>Desastres afetam saúde e bem-estar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spc="-1" dirty="0">
                <a:solidFill>
                  <a:srgbClr val="3465A4"/>
                </a:solidFill>
                <a:latin typeface="Arial"/>
              </a:rPr>
              <a:t>Promoção de sistemas de saúde resilientes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0" strike="noStrike" spc="-1" dirty="0">
                <a:solidFill>
                  <a:srgbClr val="3465A4"/>
                </a:solidFill>
                <a:latin typeface="Arial"/>
              </a:rPr>
              <a:t>Meta 3.d</a:t>
            </a:r>
          </a:p>
        </p:txBody>
      </p:sp>
    </p:spTree>
    <p:extLst>
      <p:ext uri="{BB962C8B-B14F-4D97-AF65-F5344CB8AC3E}">
        <p14:creationId xmlns:p14="http://schemas.microsoft.com/office/powerpoint/2010/main" val="502836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ADF61E-CB11-416C-8A51-D9E423C8E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02" y="2407388"/>
            <a:ext cx="5382376" cy="1676634"/>
          </a:xfrm>
          <a:prstGeom prst="rect">
            <a:avLst/>
          </a:prstGeom>
        </p:spPr>
      </p:pic>
      <p:sp>
        <p:nvSpPr>
          <p:cNvPr id="6" name="PlaceHolder 2">
            <a:extLst>
              <a:ext uri="{FF2B5EF4-FFF2-40B4-BE49-F238E27FC236}">
                <a16:creationId xmlns:a16="http://schemas.microsoft.com/office/drawing/2014/main" id="{A0C83311-CEE0-4000-86A1-17D17C31408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90693" y="4166368"/>
            <a:ext cx="4832195" cy="12043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b="0" strike="noStrike" spc="-1" dirty="0">
                <a:solidFill>
                  <a:srgbClr val="3465A4"/>
                </a:solidFill>
                <a:latin typeface="Arial"/>
              </a:rPr>
              <a:t>Marco de Sendai: participação de mulheres -&gt; gera eficácia para RRD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spc="-1" dirty="0">
                <a:solidFill>
                  <a:srgbClr val="3465A4"/>
                </a:solidFill>
                <a:latin typeface="Arial"/>
              </a:rPr>
              <a:t>Comunidades com igualdade têm mais condições de readaptação</a:t>
            </a:r>
            <a:endParaRPr lang="pt-BR" sz="1800" b="0" strike="noStrike" spc="-1" dirty="0">
              <a:solidFill>
                <a:srgbClr val="3465A4"/>
              </a:solidFill>
              <a:latin typeface="Arial"/>
            </a:endParaRPr>
          </a:p>
        </p:txBody>
      </p:sp>
      <p:sp>
        <p:nvSpPr>
          <p:cNvPr id="7" name="PlaceHolder 2">
            <a:extLst>
              <a:ext uri="{FF2B5EF4-FFF2-40B4-BE49-F238E27FC236}">
                <a16:creationId xmlns:a16="http://schemas.microsoft.com/office/drawing/2014/main" id="{135CCE02-C043-450F-A163-13A5C8A0FB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806450" y="1116746"/>
            <a:ext cx="3761678" cy="12043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b="0" strike="noStrike" spc="-1" dirty="0">
                <a:solidFill>
                  <a:srgbClr val="3465A4"/>
                </a:solidFill>
                <a:latin typeface="Arial"/>
              </a:rPr>
              <a:t>RRD hidrológicos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spc="-1" dirty="0">
                <a:solidFill>
                  <a:srgbClr val="3465A4"/>
                </a:solidFill>
                <a:latin typeface="Arial"/>
              </a:rPr>
              <a:t>Saneamento e disponibilidade hídrica -&gt; resiliência comunitária aos desastres</a:t>
            </a:r>
            <a:endParaRPr lang="pt-BR" sz="1800" b="0" strike="noStrike" spc="-1" dirty="0">
              <a:solidFill>
                <a:srgbClr val="3465A4"/>
              </a:solidFill>
              <a:latin typeface="Arial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00CD85B-4197-48BE-9AAD-304F1853EA52}"/>
              </a:ext>
            </a:extLst>
          </p:cNvPr>
          <p:cNvSpPr/>
          <p:nvPr/>
        </p:nvSpPr>
        <p:spPr>
          <a:xfrm>
            <a:off x="91864" y="1124713"/>
            <a:ext cx="5560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Marco de Sendai: incorporar o conhecimento sobre o risco de desastres na educação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Educação inclusiva, equitativa e de qualidade é base para o alcance de todos os ODS (Meta 4.7).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53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51158"/>
            <a:ext cx="3592215" cy="11151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b="0" strike="noStrike" spc="-1" dirty="0">
                <a:solidFill>
                  <a:srgbClr val="3465A4"/>
                </a:solidFill>
                <a:latin typeface="Arial"/>
              </a:rPr>
              <a:t>Energias sustentáveis = redução da emissão de GEE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spc="-1" dirty="0">
                <a:solidFill>
                  <a:srgbClr val="3465A4"/>
                </a:solidFill>
                <a:latin typeface="Arial"/>
              </a:rPr>
              <a:t>Infraestrutura energética resiliente = + RRD</a:t>
            </a:r>
            <a:endParaRPr lang="pt-BR" sz="1800" b="0" strike="noStrike" spc="-1" dirty="0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DD1D9A-808A-41C7-A8FB-ABD8AFCAF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69" y="2644918"/>
            <a:ext cx="5544324" cy="1743318"/>
          </a:xfrm>
          <a:prstGeom prst="rect">
            <a:avLst/>
          </a:prstGeom>
        </p:spPr>
      </p:pic>
      <p:sp>
        <p:nvSpPr>
          <p:cNvPr id="8" name="PlaceHolder 2">
            <a:extLst>
              <a:ext uri="{FF2B5EF4-FFF2-40B4-BE49-F238E27FC236}">
                <a16:creationId xmlns:a16="http://schemas.microsoft.com/office/drawing/2014/main" id="{4BA349C6-0690-4D87-9B41-7040BCEA520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739483" y="4427808"/>
            <a:ext cx="6452840" cy="11151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b="0" strike="noStrike" spc="-1" dirty="0">
                <a:solidFill>
                  <a:srgbClr val="3465A4"/>
                </a:solidFill>
                <a:latin typeface="Arial"/>
              </a:rPr>
              <a:t>Desastres podem ter impacto negativo sobre o emprego, atividade econômica e crescimento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spc="-1" dirty="0">
                <a:solidFill>
                  <a:srgbClr val="3465A4"/>
                </a:solidFill>
                <a:latin typeface="Arial"/>
              </a:rPr>
              <a:t>Marco de Sendai: integrar políticas e ações de RRD a instrumentos financeiros e fiscais</a:t>
            </a:r>
            <a:endParaRPr lang="pt-BR" sz="1800" b="0" strike="noStrike" spc="-1" dirty="0">
              <a:solidFill>
                <a:srgbClr val="3465A4"/>
              </a:solidFill>
              <a:latin typeface="Arial"/>
            </a:endParaRP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62F06B18-B867-4023-8F7E-95C968438F1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891668" y="1356664"/>
            <a:ext cx="5062654" cy="11151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b="0" strike="noStrike" spc="-1" dirty="0">
                <a:solidFill>
                  <a:srgbClr val="3465A4"/>
                </a:solidFill>
                <a:latin typeface="Arial"/>
              </a:rPr>
              <a:t>Quando uma estrutura falha após desastre, serviços vitais são interrompidos, prejudicando o retorno à normalidade ou criando novos desastres</a:t>
            </a:r>
          </a:p>
        </p:txBody>
      </p:sp>
    </p:spTree>
    <p:extLst>
      <p:ext uri="{BB962C8B-B14F-4D97-AF65-F5344CB8AC3E}">
        <p14:creationId xmlns:p14="http://schemas.microsoft.com/office/powerpoint/2010/main" val="2741218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898010" y="981152"/>
            <a:ext cx="3629385" cy="11151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Alguns grupos socioeconômicos ou sociodemográficos são mais afetados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0E2C6B-BBE0-4A1D-9CBD-8D8CCABDA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070" y="2219608"/>
            <a:ext cx="5534797" cy="1667108"/>
          </a:xfrm>
          <a:prstGeom prst="rect">
            <a:avLst/>
          </a:prstGeom>
        </p:spPr>
      </p:pic>
      <p:sp>
        <p:nvSpPr>
          <p:cNvPr id="8" name="PlaceHolder 2">
            <a:extLst>
              <a:ext uri="{FF2B5EF4-FFF2-40B4-BE49-F238E27FC236}">
                <a16:creationId xmlns:a16="http://schemas.microsoft.com/office/drawing/2014/main" id="{4BA349C6-0690-4D87-9B41-7040BCEA520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162906" y="1082060"/>
            <a:ext cx="3412733" cy="11151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Gestão inadequada de resíduos pode induzir ou agravar desastres</a:t>
            </a: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62F06B18-B867-4023-8F7E-95C968438F1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995959" y="4133385"/>
            <a:ext cx="5783767" cy="12396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Meta 11.5: até 2030, reduzir número de mortos e afetados, com foco em proteger pobres e vulnerabilizados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spc="-1" dirty="0">
                <a:solidFill>
                  <a:srgbClr val="3465A4"/>
                </a:solidFill>
                <a:latin typeface="Arial"/>
              </a:rPr>
              <a:t>Meta 11.b: até 2020, aumentar número de cidades com planos de adaptação </a:t>
            </a:r>
            <a:endParaRPr lang="pt-BR" sz="1600" b="0" strike="noStrike" spc="-1" dirty="0">
              <a:solidFill>
                <a:srgbClr val="3465A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017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5957098-106F-414A-8084-212028A63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25" y="2646757"/>
            <a:ext cx="5534797" cy="1581371"/>
          </a:xfrm>
          <a:prstGeom prst="rect">
            <a:avLst/>
          </a:prstGeom>
        </p:spPr>
      </p:pic>
      <p:sp>
        <p:nvSpPr>
          <p:cNvPr id="8" name="PlaceHolder 2">
            <a:extLst>
              <a:ext uri="{FF2B5EF4-FFF2-40B4-BE49-F238E27FC236}">
                <a16:creationId xmlns:a16="http://schemas.microsoft.com/office/drawing/2014/main" id="{FC5B21C1-B1C1-4230-848F-35D9A7DA2EC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14069" y="1330910"/>
            <a:ext cx="4612889" cy="109487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MC estão modificando e intensificando os riscos</a:t>
            </a:r>
            <a:endParaRPr lang="pt-BR" sz="1600" spc="-1" dirty="0">
              <a:solidFill>
                <a:srgbClr val="3465A4"/>
              </a:solidFill>
              <a:latin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Meta 13.1:reforçar a resiliência e capacidade de adaptação a riscos relacionados ao clima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spc="-1" dirty="0">
                <a:solidFill>
                  <a:srgbClr val="3465A4"/>
                </a:solidFill>
                <a:latin typeface="Arial"/>
              </a:rPr>
              <a:t>Meta 13.3: Melhorar capacidades de adaptação e alertas antecipados relacionados a MC</a:t>
            </a: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 </a:t>
            </a: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E3D5B2FD-2451-4D77-B71C-3014681089A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39820" y="1288585"/>
            <a:ext cx="4761572" cy="11151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Sequestro de carbono é fundamental para mitigação do efeito estufa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spc="-1" dirty="0">
                <a:solidFill>
                  <a:srgbClr val="3465A4"/>
                </a:solidFill>
                <a:latin typeface="Arial"/>
              </a:rPr>
              <a:t>Ecossistemas melhoram capacidade de enfrentamento dos desastres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Marco de Sendai propõe a inclusão de ecossi</a:t>
            </a:r>
            <a:r>
              <a:rPr lang="pt-BR" sz="1600" spc="-1" dirty="0">
                <a:solidFill>
                  <a:srgbClr val="3465A4"/>
                </a:solidFill>
                <a:latin typeface="Arial"/>
              </a:rPr>
              <a:t>stemas na análise e planejamento de riscos</a:t>
            </a:r>
            <a:endParaRPr lang="pt-BR" sz="1600" b="0" strike="noStrike" spc="-1" dirty="0">
              <a:solidFill>
                <a:srgbClr val="3465A4"/>
              </a:solidFill>
              <a:latin typeface="Arial"/>
            </a:endParaRPr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0768A828-E03C-4873-8FAA-82D50FEEE72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060972" y="4319392"/>
            <a:ext cx="5534797" cy="11151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0" strike="noStrike" spc="-1" dirty="0">
                <a:solidFill>
                  <a:srgbClr val="3465A4"/>
                </a:solidFill>
                <a:latin typeface="Arial"/>
              </a:rPr>
              <a:t>A degradação dos ecossistemas marinhos e costeiros pode criar novos riscos quando diminui os benefícios ecossistêmicos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spc="-1" dirty="0">
                <a:solidFill>
                  <a:srgbClr val="3465A4"/>
                </a:solidFill>
                <a:latin typeface="Arial"/>
              </a:rPr>
              <a:t>Comunidades costeiras são especialmente vulneráveis aos impactos das MC</a:t>
            </a:r>
            <a:endParaRPr lang="pt-BR" sz="1600" b="0" strike="noStrike" spc="-1" dirty="0">
              <a:solidFill>
                <a:srgbClr val="3465A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852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Alinhamento com ODS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665337-69FD-4C33-915B-85A97E477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89" y="3677071"/>
            <a:ext cx="3543795" cy="1667108"/>
          </a:xfrm>
          <a:prstGeom prst="rect">
            <a:avLst/>
          </a:prstGeom>
        </p:spPr>
      </p:pic>
      <p:sp>
        <p:nvSpPr>
          <p:cNvPr id="8" name="PlaceHolder 2">
            <a:extLst>
              <a:ext uri="{FF2B5EF4-FFF2-40B4-BE49-F238E27FC236}">
                <a16:creationId xmlns:a16="http://schemas.microsoft.com/office/drawing/2014/main" id="{FC5B21C1-B1C1-4230-848F-35D9A7DA2EC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1351158"/>
            <a:ext cx="4283590" cy="22172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b="0" strike="noStrike" spc="-1" dirty="0">
                <a:solidFill>
                  <a:srgbClr val="3465A4"/>
                </a:solidFill>
                <a:latin typeface="Arial"/>
              </a:rPr>
              <a:t>Desastres e os conflitos humanos podem se reforçar mutuamente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spc="-1" dirty="0">
                <a:solidFill>
                  <a:srgbClr val="3465A4"/>
                </a:solidFill>
                <a:latin typeface="Arial"/>
              </a:rPr>
              <a:t>Comunidades afetadas por conflitos sociais apresentam baixa capacidade de gerenciar os riscos existentes e responder aos desastres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b="0" strike="noStrike" spc="-1" dirty="0">
                <a:solidFill>
                  <a:srgbClr val="3465A4"/>
                </a:solidFill>
                <a:latin typeface="Arial"/>
              </a:rPr>
              <a:t>Ten</a:t>
            </a:r>
            <a:r>
              <a:rPr lang="pt-BR" sz="1800" spc="-1" dirty="0">
                <a:solidFill>
                  <a:srgbClr val="3465A4"/>
                </a:solidFill>
                <a:latin typeface="Arial"/>
              </a:rPr>
              <a:t>sões sociais extremas podem desencadear um desastre com severas consequências  mundiais</a:t>
            </a:r>
            <a:endParaRPr lang="pt-BR" sz="1800" b="0" strike="noStrike" spc="-1" dirty="0">
              <a:solidFill>
                <a:srgbClr val="3465A4"/>
              </a:solidFill>
              <a:latin typeface="Arial"/>
            </a:endParaRPr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0768A828-E03C-4873-8FAA-82D50FEEE72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194948" y="1376579"/>
            <a:ext cx="4283589" cy="211003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spc="-1" dirty="0">
                <a:solidFill>
                  <a:srgbClr val="3465A4"/>
                </a:solidFill>
                <a:latin typeface="Arial"/>
              </a:rPr>
              <a:t>A cooperação internacional é ressaltada no Marco de Sendai e no Acordo de Paris</a:t>
            </a:r>
            <a:endParaRPr lang="pt-BR" sz="1800" b="0" strike="noStrike" spc="-1" dirty="0">
              <a:solidFill>
                <a:srgbClr val="3465A4"/>
              </a:solidFill>
              <a:latin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spc="-1" dirty="0">
                <a:solidFill>
                  <a:srgbClr val="3465A4"/>
                </a:solidFill>
                <a:latin typeface="Arial"/>
              </a:rPr>
              <a:t>O sucesso dos objetivos e metas depende do interesse dos parceiros em implementar as agendas</a:t>
            </a:r>
            <a:endParaRPr lang="pt-BR" sz="1800" b="0" strike="noStrike" spc="-1" dirty="0">
              <a:solidFill>
                <a:srgbClr val="3465A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837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F24D35-22A6-5378-6859-E317E6D6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81" y="677561"/>
            <a:ext cx="6354062" cy="43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77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6BCE60-8F40-391D-E060-477B9BBE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518" y="772824"/>
            <a:ext cx="7087589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0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16775" y="478127"/>
            <a:ext cx="6211029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Criação do </a:t>
            </a:r>
            <a:r>
              <a:rPr lang="pt-BR" sz="4400" b="0" strike="noStrike" spc="-1" dirty="0" err="1">
                <a:solidFill>
                  <a:srgbClr val="3465A4"/>
                </a:solidFill>
                <a:latin typeface="Arial"/>
              </a:rPr>
              <a:t>Cemaden</a:t>
            </a:r>
            <a:endParaRPr lang="pt-BR" sz="4400" b="0" strike="noStrike" spc="-1" dirty="0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305486" y="1451814"/>
            <a:ext cx="5776833" cy="12546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Histórico de secas, inundações, deslizamentos e incêndios florestas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spc="-1" dirty="0">
                <a:solidFill>
                  <a:srgbClr val="3465A4"/>
                </a:solidFill>
              </a:rPr>
              <a:t>Desastre de 2011, região serrana RJ</a:t>
            </a:r>
            <a:endParaRPr lang="pt-BR" sz="2400" b="0" strike="noStrike" spc="-1" dirty="0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5B63018-AA19-4621-ABF9-F6FA922E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6" y="2985714"/>
            <a:ext cx="5656854" cy="15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2F924C3-CDA8-4754-92E5-17758144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04" y="234034"/>
            <a:ext cx="3036046" cy="170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40D3535-1FD2-4FB3-8631-D55DC7D24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67" y="2352846"/>
            <a:ext cx="2601848" cy="195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257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 dirty="0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74E470-286D-7429-9B9D-F99ACB90F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" y="53962"/>
            <a:ext cx="7240010" cy="24482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87291F-F973-28E3-F9F3-3B4A3D45B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79" y="2121802"/>
            <a:ext cx="4411345" cy="35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17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4CAA9A-BD51-BFA9-3B86-4A44D55F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65" y="539429"/>
            <a:ext cx="6582694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3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2397DD-123B-9827-85B5-0677C65C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01" y="539429"/>
            <a:ext cx="8221222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0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4EF76CB-5DAE-5836-3CB1-48B0B5CC5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43" y="696614"/>
            <a:ext cx="7973538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25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F1CACB-4FB7-2BCB-7783-2902D9DC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387" y="344140"/>
            <a:ext cx="5915851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4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1F4B7E-92D2-C485-E3FB-C935BA34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71" y="1163404"/>
            <a:ext cx="6325483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88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Rio Madeira, Porto Velho, RO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4D16FF-2EA3-F965-4180-C754487C8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308" y="782351"/>
            <a:ext cx="5792008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819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3465A4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3465A4"/>
              </a:solidFill>
              <a:latin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2BD1B8-B975-781F-58BA-C165EB58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072" y="944298"/>
            <a:ext cx="5420481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174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1DD2EE7-58DB-9A1A-4352-C1068DBDB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59" y="45872"/>
            <a:ext cx="3397131" cy="438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03F9F32-3829-AA4F-62BD-7AFFDD691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881669"/>
              </p:ext>
            </p:extLst>
          </p:nvPr>
        </p:nvGraphicFramePr>
        <p:xfrm>
          <a:off x="4868289" y="3974888"/>
          <a:ext cx="3591222" cy="1604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2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8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Month/Year</a:t>
                      </a:r>
                      <a:endParaRPr lang="pt-BR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Trucks passing through BR-364/RO road</a:t>
                      </a:r>
                      <a:endParaRPr lang="pt-BR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December/2013</a:t>
                      </a:r>
                      <a:endParaRPr lang="pt-BR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7708</a:t>
                      </a:r>
                      <a:endParaRPr lang="pt-BR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January/2014</a:t>
                      </a:r>
                      <a:endParaRPr lang="pt-BR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6578</a:t>
                      </a:r>
                      <a:endParaRPr lang="pt-BR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February/2014</a:t>
                      </a:r>
                      <a:endParaRPr lang="pt-BR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pt-BR" sz="1100" dirty="0">
                          <a:effectLst/>
                        </a:rPr>
                        <a:t>5321</a:t>
                      </a:r>
                      <a:endParaRPr lang="pt-BR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March/2014</a:t>
                      </a:r>
                      <a:endParaRPr lang="pt-BR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pt-BR" sz="1100" dirty="0">
                          <a:effectLst/>
                        </a:rPr>
                        <a:t>605</a:t>
                      </a:r>
                      <a:endParaRPr lang="pt-BR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273CDDCB-B65F-9EF2-91CF-13AF1993C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5434" y="2835275"/>
            <a:ext cx="1409475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pt-BR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Trucks flow through BR-364/RO road, from December/2013 to March/2014.</a:t>
            </a:r>
            <a:endParaRPr kumimoji="0" lang="pt-BR" altLang="pt-B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A341A5-39D4-3338-A8BF-FBFDE3D71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584" y="690082"/>
            <a:ext cx="1620180" cy="1277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Period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of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services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interrupted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due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to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flooding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in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municipality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of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Brasileia (AC)</a:t>
            </a:r>
            <a:endParaRPr kumimoji="0" lang="pt-BR" altLang="pt-B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Source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: Acre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State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Civil </a:t>
            </a:r>
            <a:r>
              <a:rPr kumimoji="0" lang="pt-BR" altLang="pt-BR" sz="11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Defense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9756230-11CF-5570-B713-D437A2CC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870525"/>
              </p:ext>
            </p:extLst>
          </p:nvPr>
        </p:nvGraphicFramePr>
        <p:xfrm>
          <a:off x="193555" y="51037"/>
          <a:ext cx="4289739" cy="4655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7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 dirty="0">
                          <a:effectLst/>
                        </a:rPr>
                        <a:t>Service </a:t>
                      </a:r>
                      <a:r>
                        <a:rPr lang="pt-BR" sz="900" dirty="0" err="1">
                          <a:effectLst/>
                        </a:rPr>
                        <a:t>Period</a:t>
                      </a:r>
                      <a:endParaRPr lang="pt-BR" sz="9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 dirty="0">
                          <a:effectLst/>
                        </a:rPr>
                        <a:t> 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Days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Postal Correspondence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70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Public Services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20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Road Transport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06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 dirty="0" err="1">
                          <a:effectLst/>
                        </a:rPr>
                        <a:t>Telephone</a:t>
                      </a:r>
                      <a:r>
                        <a:rPr lang="pt-BR" sz="900" dirty="0">
                          <a:effectLst/>
                        </a:rPr>
                        <a:t> Service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20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 dirty="0" err="1">
                          <a:effectLst/>
                        </a:rPr>
                        <a:t>Electrical</a:t>
                      </a:r>
                      <a:r>
                        <a:rPr lang="pt-BR" sz="900" dirty="0">
                          <a:effectLst/>
                        </a:rPr>
                        <a:t> Power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 dirty="0">
                          <a:effectLst/>
                        </a:rPr>
                        <a:t> 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03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State Justice Service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50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Garbage Collection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25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No access to the telephone network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 dirty="0">
                          <a:effectLst/>
                        </a:rPr>
                        <a:t>13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No internet access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900" dirty="0">
                          <a:effectLst/>
                        </a:rPr>
                        <a:t>13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7" marR="5359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596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97816AF-8D60-25DF-8319-39DAA6772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21" y="53516"/>
            <a:ext cx="4014618" cy="535282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F278D2-56D4-22A8-39D4-EAD24379A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8" y="2729928"/>
            <a:ext cx="3585989" cy="25351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D66B2DE-9E8D-D6DA-0BC1-CAF4A42F5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3" y="177745"/>
            <a:ext cx="3360709" cy="23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9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79"/>
            <a:ext cx="9071640" cy="12310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O Brasil tem um Sistema de Proteção e Defesa Civil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29659" y="1549625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0" strike="noStrike" spc="-1" dirty="0">
                <a:solidFill>
                  <a:srgbClr val="3465A4"/>
                </a:solidFill>
                <a:latin typeface="Arial"/>
              </a:rPr>
              <a:t>Lei 12.608/2012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spc="-1" dirty="0" err="1">
                <a:solidFill>
                  <a:srgbClr val="3465A4"/>
                </a:solidFill>
                <a:latin typeface="Arial"/>
              </a:rPr>
              <a:t>Cemaden</a:t>
            </a:r>
            <a:r>
              <a:rPr lang="pt-BR" sz="3200" spc="-1" dirty="0">
                <a:solidFill>
                  <a:srgbClr val="3465A4"/>
                </a:solidFill>
                <a:latin typeface="Arial"/>
              </a:rPr>
              <a:t>: Monitoramento e alertas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0" strike="noStrike" spc="-1" dirty="0">
                <a:solidFill>
                  <a:srgbClr val="3465A4"/>
                </a:solidFill>
                <a:latin typeface="Arial"/>
              </a:rPr>
              <a:t>CENAD – Centro Nacional de Gerenciamento de Riscos e Desastres (Ministério da Integração e do Desenvolvimento Regional)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0" strike="noStrike" spc="-1" dirty="0">
                <a:solidFill>
                  <a:srgbClr val="3465A4"/>
                </a:solidFill>
                <a:latin typeface="Arial"/>
              </a:rPr>
              <a:t>Órgãos de Proteção e Defesa Civil nas esferas municipais e estaduais</a:t>
            </a:r>
          </a:p>
        </p:txBody>
      </p:sp>
    </p:spTree>
    <p:extLst>
      <p:ext uri="{BB962C8B-B14F-4D97-AF65-F5344CB8AC3E}">
        <p14:creationId xmlns:p14="http://schemas.microsoft.com/office/powerpoint/2010/main" val="13740777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D18CDDA-3D5E-3C1A-E6BF-296CC9CFC2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4" y="221049"/>
            <a:ext cx="4237125" cy="2312086"/>
          </a:xfrm>
          <a:prstGeom prst="rect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4BEA0CD-720B-A5E5-E2E7-973B6C15C6C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8" y="2728418"/>
            <a:ext cx="3975088" cy="1990074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BEC49F-5FE0-0241-095D-353AC3FAC9A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62" y="183979"/>
            <a:ext cx="3877167" cy="2349156"/>
          </a:xfrm>
          <a:prstGeom prst="rect">
            <a:avLst/>
          </a:prstGeom>
          <a:noFill/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9970828F-9290-36B0-240B-263DB672733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2540" y="2728418"/>
            <a:ext cx="3975088" cy="1990074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600591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E5A16-11E7-5ADB-D4D1-41F8E73F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26" y="148281"/>
            <a:ext cx="5760643" cy="53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4445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0A89FC58-CA0D-8B49-AE3E-4FCDA552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20" y="404664"/>
            <a:ext cx="37433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F0EB677-D8AD-5186-4666-A320AB2793A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743960" cy="2334260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2CA6D16-22C9-5E3A-C4C1-503CAFFD82C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32" y="3054976"/>
            <a:ext cx="5400040" cy="1689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537C4F8-ECAE-AF9A-ADE5-B2DD2862E9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6" y="2852936"/>
            <a:ext cx="3743960" cy="2334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128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F3D8D5-322C-87BD-F2B2-85785717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18" y="113211"/>
            <a:ext cx="3775149" cy="544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496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8EA8A5-A5ED-7624-EEC0-3497ABAB0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914" y="1211036"/>
            <a:ext cx="4810796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935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2E25D0-9AEB-DBC1-F7FD-774E2778F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645" y="254523"/>
            <a:ext cx="3732966" cy="51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91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AB12BF1-CA95-C31D-012D-6BF58E63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39" y="349523"/>
            <a:ext cx="7740772" cy="516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98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79"/>
            <a:ext cx="9071640" cy="123201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 dirty="0">
                <a:solidFill>
                  <a:srgbClr val="3465A4"/>
                </a:solidFill>
                <a:latin typeface="Arial"/>
              </a:rPr>
              <a:t>O que fazer quando ocorre um desastre? A quem recorrer?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791730"/>
            <a:ext cx="9071640" cy="2823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3200" spc="-1" dirty="0">
                <a:solidFill>
                  <a:srgbClr val="3465A4"/>
                </a:solidFill>
                <a:latin typeface="Arial"/>
              </a:rPr>
              <a:t>De acordo com a Lei 12.608/2012,</a:t>
            </a:r>
            <a:r>
              <a:rPr lang="pt-BR" sz="3200" b="0" strike="noStrike" spc="-1" dirty="0">
                <a:solidFill>
                  <a:srgbClr val="3465A4"/>
                </a:solidFill>
                <a:latin typeface="Arial"/>
              </a:rPr>
              <a:t> a Defesa Civil é o órgão responsável pelas ações de prevenção e resposta a desastre. </a:t>
            </a:r>
          </a:p>
          <a:p>
            <a:pPr indent="0" algn="ctr">
              <a:buNone/>
            </a:pPr>
            <a:r>
              <a:rPr lang="pt-BR" sz="3200" spc="-1" dirty="0">
                <a:solidFill>
                  <a:srgbClr val="3465A4"/>
                </a:solidFill>
                <a:latin typeface="Arial"/>
              </a:rPr>
              <a:t>Qualquer cidadão pode telefonar para o número 199</a:t>
            </a:r>
            <a:endParaRPr lang="pt-BR" sz="3200" b="0" strike="noStrike" spc="-1" dirty="0">
              <a:solidFill>
                <a:srgbClr val="3465A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5906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981FB3C4-F53E-4E0E-896A-D0B8F22ABD6F}"/>
              </a:ext>
            </a:extLst>
          </p:cNvPr>
          <p:cNvSpPr txBox="1">
            <a:spLocks/>
          </p:cNvSpPr>
          <p:nvPr/>
        </p:nvSpPr>
        <p:spPr>
          <a:xfrm>
            <a:off x="2210316" y="1980401"/>
            <a:ext cx="5189409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pc="-1" dirty="0">
                <a:solidFill>
                  <a:schemeClr val="bg1"/>
                </a:solidFill>
                <a:latin typeface="Arial"/>
              </a:rPr>
              <a:t>Obrigada!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EEF953C0-7FA4-4D7C-8A43-747F45B29F76}"/>
              </a:ext>
            </a:extLst>
          </p:cNvPr>
          <p:cNvSpPr txBox="1">
            <a:spLocks/>
          </p:cNvSpPr>
          <p:nvPr/>
        </p:nvSpPr>
        <p:spPr>
          <a:xfrm>
            <a:off x="69156" y="2658675"/>
            <a:ext cx="6197291" cy="19659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pt-BR" sz="3200" spc="-1" dirty="0">
                <a:solidFill>
                  <a:schemeClr val="bg1"/>
                </a:solidFill>
                <a:latin typeface="Arial"/>
              </a:rPr>
              <a:t>Contato: 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lang="pt-BR" sz="3200" spc="-1" dirty="0">
                <a:solidFill>
                  <a:schemeClr val="bg1"/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luciana.londe@cemaden.gov.br</a:t>
            </a:r>
            <a:r>
              <a:rPr lang="pt-BR" sz="3200" spc="-1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56DEAE-2458-4821-97FE-9536E8AD952B}"/>
              </a:ext>
            </a:extLst>
          </p:cNvPr>
          <p:cNvSpPr txBox="1">
            <a:spLocks/>
          </p:cNvSpPr>
          <p:nvPr/>
        </p:nvSpPr>
        <p:spPr>
          <a:xfrm>
            <a:off x="802889" y="275064"/>
            <a:ext cx="8374872" cy="419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1600" dirty="0">
                <a:solidFill>
                  <a:srgbClr val="025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P&amp;D em c</a:t>
            </a:r>
            <a:r>
              <a:rPr lang="pt-BR" sz="1600" dirty="0">
                <a:solidFill>
                  <a:srgbClr val="025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onhecimento  do risco, monitoramento, comunicação e divulgação de alertas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387A65B-79EA-490D-BBA1-AFA1C75CE866}"/>
              </a:ext>
            </a:extLst>
          </p:cNvPr>
          <p:cNvSpPr/>
          <p:nvPr/>
        </p:nvSpPr>
        <p:spPr>
          <a:xfrm>
            <a:off x="118522" y="672468"/>
            <a:ext cx="418285" cy="56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C99B61E-893C-41B9-B50A-EA98FE867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20" y="917823"/>
            <a:ext cx="8664740" cy="42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2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9;p3">
            <a:extLst>
              <a:ext uri="{FF2B5EF4-FFF2-40B4-BE49-F238E27FC236}">
                <a16:creationId xmlns:a16="http://schemas.microsoft.com/office/drawing/2014/main" id="{5B3E1744-19C6-4EE4-84A1-6E70FF6EDC40}"/>
              </a:ext>
            </a:extLst>
          </p:cNvPr>
          <p:cNvSpPr txBox="1">
            <a:spLocks/>
          </p:cNvSpPr>
          <p:nvPr/>
        </p:nvSpPr>
        <p:spPr>
          <a:xfrm>
            <a:off x="293590" y="310579"/>
            <a:ext cx="4165600" cy="777875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3600" dirty="0">
                <a:solidFill>
                  <a:srgbClr val="025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Organograma</a:t>
            </a:r>
            <a:br>
              <a:rPr lang="pt-BR" dirty="0"/>
            </a:br>
            <a:r>
              <a:rPr lang="pt-BR" sz="1600" dirty="0"/>
              <a:t>Conforme Anexo I do Decreto n</a:t>
            </a:r>
            <a:r>
              <a:rPr lang="pt-BR" sz="1600" baseline="30000" dirty="0"/>
              <a:t>o.</a:t>
            </a:r>
            <a:r>
              <a:rPr lang="pt-BR" sz="1600" dirty="0"/>
              <a:t> 11.493/2023 e</a:t>
            </a:r>
            <a:br>
              <a:rPr lang="pt-BR" sz="1600" dirty="0"/>
            </a:br>
            <a:r>
              <a:rPr lang="pt-BR" sz="1600" dirty="0"/>
              <a:t>Anexo I da Portaria n</a:t>
            </a:r>
            <a:r>
              <a:rPr lang="pt-BR" sz="1600" baseline="30000" dirty="0"/>
              <a:t>o .</a:t>
            </a:r>
            <a:r>
              <a:rPr lang="pt-BR" sz="1600" dirty="0"/>
              <a:t> 7.053/2023 </a:t>
            </a:r>
            <a:endParaRPr lang="pt-BR" dirty="0"/>
          </a:p>
        </p:txBody>
      </p:sp>
      <p:sp>
        <p:nvSpPr>
          <p:cNvPr id="5" name="Google Shape;170;p3">
            <a:extLst>
              <a:ext uri="{FF2B5EF4-FFF2-40B4-BE49-F238E27FC236}">
                <a16:creationId xmlns:a16="http://schemas.microsoft.com/office/drawing/2014/main" id="{2E2FC003-A5A0-49AD-BAB4-BA2EE2BB1C57}"/>
              </a:ext>
            </a:extLst>
          </p:cNvPr>
          <p:cNvSpPr/>
          <p:nvPr/>
        </p:nvSpPr>
        <p:spPr>
          <a:xfrm>
            <a:off x="6363580" y="316260"/>
            <a:ext cx="1570739" cy="380270"/>
          </a:xfrm>
          <a:custGeom>
            <a:avLst/>
            <a:gdLst/>
            <a:ahLst/>
            <a:cxnLst/>
            <a:rect l="l" t="t" r="r" b="b"/>
            <a:pathLst>
              <a:path w="1538181" h="675120" extrusionOk="0">
                <a:moveTo>
                  <a:pt x="0" y="67512"/>
                </a:moveTo>
                <a:cubicBezTo>
                  <a:pt x="0" y="30226"/>
                  <a:pt x="30226" y="0"/>
                  <a:pt x="67512" y="0"/>
                </a:cubicBezTo>
                <a:lnTo>
                  <a:pt x="1470669" y="0"/>
                </a:lnTo>
                <a:cubicBezTo>
                  <a:pt x="1507955" y="0"/>
                  <a:pt x="1538181" y="30226"/>
                  <a:pt x="1538181" y="67512"/>
                </a:cubicBezTo>
                <a:lnTo>
                  <a:pt x="1538181" y="607608"/>
                </a:lnTo>
                <a:cubicBezTo>
                  <a:pt x="1538181" y="644894"/>
                  <a:pt x="1507955" y="675120"/>
                  <a:pt x="1470669" y="675120"/>
                </a:cubicBezTo>
                <a:lnTo>
                  <a:pt x="67512" y="675120"/>
                </a:lnTo>
                <a:cubicBezTo>
                  <a:pt x="30226" y="675120"/>
                  <a:pt x="0" y="644894"/>
                  <a:pt x="0" y="607608"/>
                </a:cubicBezTo>
                <a:lnTo>
                  <a:pt x="0" y="67512"/>
                </a:lnTo>
                <a:close/>
              </a:path>
            </a:pathLst>
          </a:custGeom>
          <a:solidFill>
            <a:srgbClr val="025F66">
              <a:alpha val="89803"/>
            </a:srgbClr>
          </a:solidFill>
          <a:ln w="12700" cap="flat" cmpd="sng">
            <a:solidFill>
              <a:srgbClr val="53747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450" tIns="126450" rIns="126450" bIns="1264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MCTI</a:t>
            </a:r>
            <a:endParaRPr dirty="0"/>
          </a:p>
        </p:txBody>
      </p:sp>
      <p:sp>
        <p:nvSpPr>
          <p:cNvPr id="6" name="Google Shape;171;p3">
            <a:extLst>
              <a:ext uri="{FF2B5EF4-FFF2-40B4-BE49-F238E27FC236}">
                <a16:creationId xmlns:a16="http://schemas.microsoft.com/office/drawing/2014/main" id="{AB003166-0A14-4087-B639-D5CDAF2DF4B3}"/>
              </a:ext>
            </a:extLst>
          </p:cNvPr>
          <p:cNvSpPr/>
          <p:nvPr/>
        </p:nvSpPr>
        <p:spPr>
          <a:xfrm>
            <a:off x="3423867" y="1202244"/>
            <a:ext cx="1564146" cy="785369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2;p3">
            <a:extLst>
              <a:ext uri="{FF2B5EF4-FFF2-40B4-BE49-F238E27FC236}">
                <a16:creationId xmlns:a16="http://schemas.microsoft.com/office/drawing/2014/main" id="{76363C4C-1329-4B4A-AD64-EF1B6F9A3F61}"/>
              </a:ext>
            </a:extLst>
          </p:cNvPr>
          <p:cNvSpPr/>
          <p:nvPr/>
        </p:nvSpPr>
        <p:spPr>
          <a:xfrm>
            <a:off x="3597661" y="1411549"/>
            <a:ext cx="1564146" cy="785369"/>
          </a:xfrm>
          <a:custGeom>
            <a:avLst/>
            <a:gdLst/>
            <a:ahLst/>
            <a:cxnLst/>
            <a:rect l="l" t="t" r="r" b="b"/>
            <a:pathLst>
              <a:path w="1564146" h="785369" extrusionOk="0">
                <a:moveTo>
                  <a:pt x="0" y="78537"/>
                </a:moveTo>
                <a:cubicBezTo>
                  <a:pt x="0" y="35162"/>
                  <a:pt x="35162" y="0"/>
                  <a:pt x="78537" y="0"/>
                </a:cubicBezTo>
                <a:lnTo>
                  <a:pt x="1485609" y="0"/>
                </a:lnTo>
                <a:cubicBezTo>
                  <a:pt x="1528984" y="0"/>
                  <a:pt x="1564146" y="35162"/>
                  <a:pt x="1564146" y="78537"/>
                </a:cubicBezTo>
                <a:lnTo>
                  <a:pt x="1564146" y="706832"/>
                </a:lnTo>
                <a:cubicBezTo>
                  <a:pt x="1564146" y="750207"/>
                  <a:pt x="1528984" y="785369"/>
                  <a:pt x="1485609" y="785369"/>
                </a:cubicBezTo>
                <a:lnTo>
                  <a:pt x="78537" y="785369"/>
                </a:lnTo>
                <a:cubicBezTo>
                  <a:pt x="35162" y="785369"/>
                  <a:pt x="0" y="750207"/>
                  <a:pt x="0" y="706832"/>
                </a:cubicBezTo>
                <a:lnTo>
                  <a:pt x="0" y="78537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575" tIns="91575" rIns="91575" bIns="91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CEMADEN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Diretoria</a:t>
            </a:r>
            <a:endParaRPr/>
          </a:p>
        </p:txBody>
      </p:sp>
      <p:sp>
        <p:nvSpPr>
          <p:cNvPr id="8" name="Google Shape;173;p3">
            <a:extLst>
              <a:ext uri="{FF2B5EF4-FFF2-40B4-BE49-F238E27FC236}">
                <a16:creationId xmlns:a16="http://schemas.microsoft.com/office/drawing/2014/main" id="{2B06E78E-67F0-4857-909A-6D682B54728A}"/>
              </a:ext>
            </a:extLst>
          </p:cNvPr>
          <p:cNvSpPr/>
          <p:nvPr/>
        </p:nvSpPr>
        <p:spPr>
          <a:xfrm>
            <a:off x="322210" y="3023480"/>
            <a:ext cx="1564146" cy="819476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4;p3">
            <a:extLst>
              <a:ext uri="{FF2B5EF4-FFF2-40B4-BE49-F238E27FC236}">
                <a16:creationId xmlns:a16="http://schemas.microsoft.com/office/drawing/2014/main" id="{0F4E525D-2031-41FB-96E0-A3F3AAAB5E87}"/>
              </a:ext>
            </a:extLst>
          </p:cNvPr>
          <p:cNvSpPr/>
          <p:nvPr/>
        </p:nvSpPr>
        <p:spPr>
          <a:xfrm>
            <a:off x="496003" y="3188584"/>
            <a:ext cx="1564146" cy="819476"/>
          </a:xfrm>
          <a:custGeom>
            <a:avLst/>
            <a:gdLst/>
            <a:ahLst/>
            <a:cxnLst/>
            <a:rect l="l" t="t" r="r" b="b"/>
            <a:pathLst>
              <a:path w="1564146" h="819476" extrusionOk="0">
                <a:moveTo>
                  <a:pt x="0" y="81948"/>
                </a:moveTo>
                <a:cubicBezTo>
                  <a:pt x="0" y="36689"/>
                  <a:pt x="36689" y="0"/>
                  <a:pt x="81948" y="0"/>
                </a:cubicBezTo>
                <a:lnTo>
                  <a:pt x="1482198" y="0"/>
                </a:lnTo>
                <a:cubicBezTo>
                  <a:pt x="1527457" y="0"/>
                  <a:pt x="1564146" y="36689"/>
                  <a:pt x="1564146" y="81948"/>
                </a:cubicBezTo>
                <a:lnTo>
                  <a:pt x="1564146" y="737528"/>
                </a:lnTo>
                <a:cubicBezTo>
                  <a:pt x="1564146" y="782787"/>
                  <a:pt x="1527457" y="819476"/>
                  <a:pt x="1482198" y="819476"/>
                </a:cubicBezTo>
                <a:lnTo>
                  <a:pt x="81948" y="819476"/>
                </a:lnTo>
                <a:cubicBezTo>
                  <a:pt x="36689" y="819476"/>
                  <a:pt x="0" y="782787"/>
                  <a:pt x="0" y="737528"/>
                </a:cubicBezTo>
                <a:lnTo>
                  <a:pt x="0" y="81948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700" tIns="69700" rIns="69700" bIns="69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Coordenação-Geral de Operações e Modelagens -  CGOP</a:t>
            </a:r>
            <a:endParaRPr/>
          </a:p>
        </p:txBody>
      </p:sp>
      <p:sp>
        <p:nvSpPr>
          <p:cNvPr id="10" name="Google Shape;175;p3">
            <a:extLst>
              <a:ext uri="{FF2B5EF4-FFF2-40B4-BE49-F238E27FC236}">
                <a16:creationId xmlns:a16="http://schemas.microsoft.com/office/drawing/2014/main" id="{E2B33956-9A56-4108-A32B-B121850830F8}"/>
              </a:ext>
            </a:extLst>
          </p:cNvPr>
          <p:cNvSpPr/>
          <p:nvPr/>
        </p:nvSpPr>
        <p:spPr>
          <a:xfrm>
            <a:off x="568624" y="4147854"/>
            <a:ext cx="1692473" cy="669677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6;p3">
            <a:extLst>
              <a:ext uri="{FF2B5EF4-FFF2-40B4-BE49-F238E27FC236}">
                <a16:creationId xmlns:a16="http://schemas.microsoft.com/office/drawing/2014/main" id="{31C0D075-1537-4CBD-8327-85F02009AF30}"/>
              </a:ext>
            </a:extLst>
          </p:cNvPr>
          <p:cNvSpPr/>
          <p:nvPr/>
        </p:nvSpPr>
        <p:spPr>
          <a:xfrm>
            <a:off x="742418" y="4342272"/>
            <a:ext cx="1709279" cy="669677"/>
          </a:xfrm>
          <a:custGeom>
            <a:avLst/>
            <a:gdLst/>
            <a:ahLst/>
            <a:cxnLst/>
            <a:rect l="l" t="t" r="r" b="b"/>
            <a:pathLst>
              <a:path w="1564146" h="669677" extrusionOk="0">
                <a:moveTo>
                  <a:pt x="0" y="66968"/>
                </a:moveTo>
                <a:cubicBezTo>
                  <a:pt x="0" y="29983"/>
                  <a:pt x="29983" y="0"/>
                  <a:pt x="66968" y="0"/>
                </a:cubicBezTo>
                <a:lnTo>
                  <a:pt x="1497178" y="0"/>
                </a:lnTo>
                <a:cubicBezTo>
                  <a:pt x="1534163" y="0"/>
                  <a:pt x="1564146" y="29983"/>
                  <a:pt x="1564146" y="66968"/>
                </a:cubicBezTo>
                <a:lnTo>
                  <a:pt x="1564146" y="602709"/>
                </a:lnTo>
                <a:cubicBezTo>
                  <a:pt x="1564146" y="639694"/>
                  <a:pt x="1534163" y="669677"/>
                  <a:pt x="1497178" y="669677"/>
                </a:cubicBezTo>
                <a:lnTo>
                  <a:pt x="66968" y="669677"/>
                </a:lnTo>
                <a:cubicBezTo>
                  <a:pt x="29983" y="669677"/>
                  <a:pt x="0" y="639694"/>
                  <a:pt x="0" y="602709"/>
                </a:cubicBezTo>
                <a:lnTo>
                  <a:pt x="0" y="66968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325" tIns="65325" rIns="65325" bIns="653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Divisão de Monitoramento e Operações da Rede Observacional - DIMOR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7;p3">
            <a:extLst>
              <a:ext uri="{FF2B5EF4-FFF2-40B4-BE49-F238E27FC236}">
                <a16:creationId xmlns:a16="http://schemas.microsoft.com/office/drawing/2014/main" id="{AB8E3A36-B6D2-44B7-AC18-49586496ADC0}"/>
              </a:ext>
            </a:extLst>
          </p:cNvPr>
          <p:cNvSpPr/>
          <p:nvPr/>
        </p:nvSpPr>
        <p:spPr>
          <a:xfrm>
            <a:off x="6669269" y="3023480"/>
            <a:ext cx="1564146" cy="857418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;p3">
            <a:extLst>
              <a:ext uri="{FF2B5EF4-FFF2-40B4-BE49-F238E27FC236}">
                <a16:creationId xmlns:a16="http://schemas.microsoft.com/office/drawing/2014/main" id="{553671F5-C879-458C-9476-AC50CC408264}"/>
              </a:ext>
            </a:extLst>
          </p:cNvPr>
          <p:cNvSpPr/>
          <p:nvPr/>
        </p:nvSpPr>
        <p:spPr>
          <a:xfrm>
            <a:off x="6843063" y="3188584"/>
            <a:ext cx="1564146" cy="857418"/>
          </a:xfrm>
          <a:custGeom>
            <a:avLst/>
            <a:gdLst/>
            <a:ahLst/>
            <a:cxnLst/>
            <a:rect l="l" t="t" r="r" b="b"/>
            <a:pathLst>
              <a:path w="1564146" h="857418" extrusionOk="0">
                <a:moveTo>
                  <a:pt x="0" y="85742"/>
                </a:moveTo>
                <a:cubicBezTo>
                  <a:pt x="0" y="38388"/>
                  <a:pt x="38388" y="0"/>
                  <a:pt x="85742" y="0"/>
                </a:cubicBezTo>
                <a:lnTo>
                  <a:pt x="1478404" y="0"/>
                </a:lnTo>
                <a:cubicBezTo>
                  <a:pt x="1525758" y="0"/>
                  <a:pt x="1564146" y="38388"/>
                  <a:pt x="1564146" y="85742"/>
                </a:cubicBezTo>
                <a:lnTo>
                  <a:pt x="1564146" y="771676"/>
                </a:lnTo>
                <a:cubicBezTo>
                  <a:pt x="1564146" y="819030"/>
                  <a:pt x="1525758" y="857418"/>
                  <a:pt x="1478404" y="857418"/>
                </a:cubicBezTo>
                <a:lnTo>
                  <a:pt x="85742" y="857418"/>
                </a:lnTo>
                <a:cubicBezTo>
                  <a:pt x="38388" y="857418"/>
                  <a:pt x="0" y="819030"/>
                  <a:pt x="0" y="771676"/>
                </a:cubicBezTo>
                <a:lnTo>
                  <a:pt x="0" y="85742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0825" tIns="70825" rIns="70825" bIns="708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Coordenação-Geral de Pesquisa e Desenvolvimento -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CGPD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9;p3">
            <a:extLst>
              <a:ext uri="{FF2B5EF4-FFF2-40B4-BE49-F238E27FC236}">
                <a16:creationId xmlns:a16="http://schemas.microsoft.com/office/drawing/2014/main" id="{4AA191D4-E177-48C6-8DA5-5619A50C41B2}"/>
              </a:ext>
            </a:extLst>
          </p:cNvPr>
          <p:cNvSpPr/>
          <p:nvPr/>
        </p:nvSpPr>
        <p:spPr>
          <a:xfrm>
            <a:off x="6978454" y="4177168"/>
            <a:ext cx="1564146" cy="669677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80;p3">
            <a:extLst>
              <a:ext uri="{FF2B5EF4-FFF2-40B4-BE49-F238E27FC236}">
                <a16:creationId xmlns:a16="http://schemas.microsoft.com/office/drawing/2014/main" id="{C4BA96C9-E1C5-452E-AECD-249B6E48C5BD}"/>
              </a:ext>
            </a:extLst>
          </p:cNvPr>
          <p:cNvSpPr/>
          <p:nvPr/>
        </p:nvSpPr>
        <p:spPr>
          <a:xfrm>
            <a:off x="7152248" y="4342272"/>
            <a:ext cx="1564146" cy="669677"/>
          </a:xfrm>
          <a:custGeom>
            <a:avLst/>
            <a:gdLst/>
            <a:ahLst/>
            <a:cxnLst/>
            <a:rect l="l" t="t" r="r" b="b"/>
            <a:pathLst>
              <a:path w="1564146" h="669677" extrusionOk="0">
                <a:moveTo>
                  <a:pt x="0" y="66968"/>
                </a:moveTo>
                <a:cubicBezTo>
                  <a:pt x="0" y="29983"/>
                  <a:pt x="29983" y="0"/>
                  <a:pt x="66968" y="0"/>
                </a:cubicBezTo>
                <a:lnTo>
                  <a:pt x="1497178" y="0"/>
                </a:lnTo>
                <a:cubicBezTo>
                  <a:pt x="1534163" y="0"/>
                  <a:pt x="1564146" y="29983"/>
                  <a:pt x="1564146" y="66968"/>
                </a:cubicBezTo>
                <a:lnTo>
                  <a:pt x="1564146" y="602709"/>
                </a:lnTo>
                <a:cubicBezTo>
                  <a:pt x="1564146" y="639694"/>
                  <a:pt x="1534163" y="669677"/>
                  <a:pt x="1497178" y="669677"/>
                </a:cubicBezTo>
                <a:lnTo>
                  <a:pt x="66968" y="669677"/>
                </a:lnTo>
                <a:cubicBezTo>
                  <a:pt x="29983" y="669677"/>
                  <a:pt x="0" y="639694"/>
                  <a:pt x="0" y="602709"/>
                </a:cubicBezTo>
                <a:lnTo>
                  <a:pt x="0" y="66968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325" tIns="65325" rIns="65325" bIns="653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Divisão de Desenvolvimento de Produtos Integrados - DIPIN</a:t>
            </a:r>
            <a:endParaRPr/>
          </a:p>
        </p:txBody>
      </p:sp>
      <p:sp>
        <p:nvSpPr>
          <p:cNvPr id="16" name="Google Shape;181;p3">
            <a:extLst>
              <a:ext uri="{FF2B5EF4-FFF2-40B4-BE49-F238E27FC236}">
                <a16:creationId xmlns:a16="http://schemas.microsoft.com/office/drawing/2014/main" id="{3C4B2FA0-A2BC-4171-A861-150834021832}"/>
              </a:ext>
            </a:extLst>
          </p:cNvPr>
          <p:cNvSpPr/>
          <p:nvPr/>
        </p:nvSpPr>
        <p:spPr>
          <a:xfrm>
            <a:off x="4830095" y="3260029"/>
            <a:ext cx="1564146" cy="720004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82;p3">
            <a:extLst>
              <a:ext uri="{FF2B5EF4-FFF2-40B4-BE49-F238E27FC236}">
                <a16:creationId xmlns:a16="http://schemas.microsoft.com/office/drawing/2014/main" id="{0C846F74-C818-40C2-9568-F026B98986D5}"/>
              </a:ext>
            </a:extLst>
          </p:cNvPr>
          <p:cNvSpPr/>
          <p:nvPr/>
        </p:nvSpPr>
        <p:spPr>
          <a:xfrm>
            <a:off x="5003889" y="3425134"/>
            <a:ext cx="1564146" cy="720004"/>
          </a:xfrm>
          <a:custGeom>
            <a:avLst/>
            <a:gdLst/>
            <a:ahLst/>
            <a:cxnLst/>
            <a:rect l="l" t="t" r="r" b="b"/>
            <a:pathLst>
              <a:path w="1564146" h="720004" extrusionOk="0">
                <a:moveTo>
                  <a:pt x="0" y="72000"/>
                </a:moveTo>
                <a:cubicBezTo>
                  <a:pt x="0" y="32235"/>
                  <a:pt x="32235" y="0"/>
                  <a:pt x="72000" y="0"/>
                </a:cubicBezTo>
                <a:lnTo>
                  <a:pt x="1492146" y="0"/>
                </a:lnTo>
                <a:cubicBezTo>
                  <a:pt x="1531911" y="0"/>
                  <a:pt x="1564146" y="32235"/>
                  <a:pt x="1564146" y="72000"/>
                </a:cubicBezTo>
                <a:lnTo>
                  <a:pt x="1564146" y="648004"/>
                </a:lnTo>
                <a:cubicBezTo>
                  <a:pt x="1564146" y="687769"/>
                  <a:pt x="1531911" y="720004"/>
                  <a:pt x="1492146" y="720004"/>
                </a:cubicBezTo>
                <a:lnTo>
                  <a:pt x="72000" y="720004"/>
                </a:lnTo>
                <a:cubicBezTo>
                  <a:pt x="32235" y="720004"/>
                  <a:pt x="0" y="687769"/>
                  <a:pt x="0" y="648004"/>
                </a:cubicBezTo>
                <a:lnTo>
                  <a:pt x="0" y="7200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6800" tIns="66800" rIns="66800" bIns="668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Coordenação de Relações Institucionais - CORIN</a:t>
            </a:r>
            <a:endParaRPr sz="12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18" name="Google Shape;183;p3">
            <a:extLst>
              <a:ext uri="{FF2B5EF4-FFF2-40B4-BE49-F238E27FC236}">
                <a16:creationId xmlns:a16="http://schemas.microsoft.com/office/drawing/2014/main" id="{9D341344-3E0A-454C-B747-3CCA0C4D2862}"/>
              </a:ext>
            </a:extLst>
          </p:cNvPr>
          <p:cNvSpPr/>
          <p:nvPr/>
        </p:nvSpPr>
        <p:spPr>
          <a:xfrm>
            <a:off x="2362332" y="3260029"/>
            <a:ext cx="1564146" cy="720004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4;p3">
            <a:extLst>
              <a:ext uri="{FF2B5EF4-FFF2-40B4-BE49-F238E27FC236}">
                <a16:creationId xmlns:a16="http://schemas.microsoft.com/office/drawing/2014/main" id="{475F8A79-D6A6-4689-A4A9-BD458B09AC53}"/>
              </a:ext>
            </a:extLst>
          </p:cNvPr>
          <p:cNvSpPr/>
          <p:nvPr/>
        </p:nvSpPr>
        <p:spPr>
          <a:xfrm>
            <a:off x="2536126" y="3425134"/>
            <a:ext cx="1564146" cy="720004"/>
          </a:xfrm>
          <a:custGeom>
            <a:avLst/>
            <a:gdLst/>
            <a:ahLst/>
            <a:cxnLst/>
            <a:rect l="l" t="t" r="r" b="b"/>
            <a:pathLst>
              <a:path w="1564146" h="720004" extrusionOk="0">
                <a:moveTo>
                  <a:pt x="0" y="72000"/>
                </a:moveTo>
                <a:cubicBezTo>
                  <a:pt x="0" y="32235"/>
                  <a:pt x="32235" y="0"/>
                  <a:pt x="72000" y="0"/>
                </a:cubicBezTo>
                <a:lnTo>
                  <a:pt x="1492146" y="0"/>
                </a:lnTo>
                <a:cubicBezTo>
                  <a:pt x="1531911" y="0"/>
                  <a:pt x="1564146" y="32235"/>
                  <a:pt x="1564146" y="72000"/>
                </a:cubicBezTo>
                <a:lnTo>
                  <a:pt x="1564146" y="648004"/>
                </a:lnTo>
                <a:cubicBezTo>
                  <a:pt x="1564146" y="687769"/>
                  <a:pt x="1531911" y="720004"/>
                  <a:pt x="1492146" y="720004"/>
                </a:cubicBezTo>
                <a:lnTo>
                  <a:pt x="72000" y="720004"/>
                </a:lnTo>
                <a:cubicBezTo>
                  <a:pt x="32235" y="720004"/>
                  <a:pt x="0" y="687769"/>
                  <a:pt x="0" y="648004"/>
                </a:cubicBezTo>
                <a:lnTo>
                  <a:pt x="0" y="7200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6800" tIns="66800" rIns="66800" bIns="6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 de Administração - COADM</a:t>
            </a:r>
            <a:endParaRPr/>
          </a:p>
        </p:txBody>
      </p:sp>
      <p:sp>
        <p:nvSpPr>
          <p:cNvPr id="20" name="Google Shape;185;p3">
            <a:extLst>
              <a:ext uri="{FF2B5EF4-FFF2-40B4-BE49-F238E27FC236}">
                <a16:creationId xmlns:a16="http://schemas.microsoft.com/office/drawing/2014/main" id="{C2B1DA57-B28B-422D-9DCF-832CC30FBD09}"/>
              </a:ext>
            </a:extLst>
          </p:cNvPr>
          <p:cNvSpPr/>
          <p:nvPr/>
        </p:nvSpPr>
        <p:spPr>
          <a:xfrm>
            <a:off x="6370175" y="835419"/>
            <a:ext cx="1564146" cy="380274"/>
          </a:xfrm>
          <a:custGeom>
            <a:avLst/>
            <a:gdLst/>
            <a:ahLst/>
            <a:cxnLst/>
            <a:rect l="l" t="t" r="r" b="b"/>
            <a:pathLst>
              <a:path w="1741817" h="569142" extrusionOk="0">
                <a:moveTo>
                  <a:pt x="0" y="56914"/>
                </a:moveTo>
                <a:cubicBezTo>
                  <a:pt x="0" y="25481"/>
                  <a:pt x="25481" y="0"/>
                  <a:pt x="56914" y="0"/>
                </a:cubicBezTo>
                <a:lnTo>
                  <a:pt x="1684903" y="0"/>
                </a:lnTo>
                <a:cubicBezTo>
                  <a:pt x="1716336" y="0"/>
                  <a:pt x="1741817" y="25481"/>
                  <a:pt x="1741817" y="56914"/>
                </a:cubicBezTo>
                <a:lnTo>
                  <a:pt x="1741817" y="512228"/>
                </a:lnTo>
                <a:cubicBezTo>
                  <a:pt x="1741817" y="543661"/>
                  <a:pt x="1716336" y="569142"/>
                  <a:pt x="1684903" y="569142"/>
                </a:cubicBezTo>
                <a:lnTo>
                  <a:pt x="56914" y="569142"/>
                </a:lnTo>
                <a:cubicBezTo>
                  <a:pt x="25481" y="569142"/>
                  <a:pt x="0" y="543661"/>
                  <a:pt x="0" y="512228"/>
                </a:cubicBezTo>
                <a:lnTo>
                  <a:pt x="0" y="56914"/>
                </a:lnTo>
                <a:close/>
              </a:path>
            </a:pathLst>
          </a:custGeom>
          <a:solidFill>
            <a:srgbClr val="E6F1EC"/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100" tIns="108100" rIns="108100" bIns="108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Secretaria-Executiva</a:t>
            </a:r>
            <a:endParaRPr dirty="0"/>
          </a:p>
        </p:txBody>
      </p:sp>
      <p:sp>
        <p:nvSpPr>
          <p:cNvPr id="21" name="Google Shape;186;p3">
            <a:extLst>
              <a:ext uri="{FF2B5EF4-FFF2-40B4-BE49-F238E27FC236}">
                <a16:creationId xmlns:a16="http://schemas.microsoft.com/office/drawing/2014/main" id="{58C23C76-289C-4706-9207-2145C11F6B47}"/>
              </a:ext>
            </a:extLst>
          </p:cNvPr>
          <p:cNvSpPr/>
          <p:nvPr/>
        </p:nvSpPr>
        <p:spPr>
          <a:xfrm>
            <a:off x="6394241" y="1390073"/>
            <a:ext cx="1516627" cy="392684"/>
          </a:xfrm>
          <a:custGeom>
            <a:avLst/>
            <a:gdLst/>
            <a:ahLst/>
            <a:cxnLst/>
            <a:rect l="l" t="t" r="r" b="b"/>
            <a:pathLst>
              <a:path w="1741817" h="569142" extrusionOk="0">
                <a:moveTo>
                  <a:pt x="0" y="56914"/>
                </a:moveTo>
                <a:cubicBezTo>
                  <a:pt x="0" y="25481"/>
                  <a:pt x="25481" y="0"/>
                  <a:pt x="56914" y="0"/>
                </a:cubicBezTo>
                <a:lnTo>
                  <a:pt x="1684903" y="0"/>
                </a:lnTo>
                <a:cubicBezTo>
                  <a:pt x="1716336" y="0"/>
                  <a:pt x="1741817" y="25481"/>
                  <a:pt x="1741817" y="56914"/>
                </a:cubicBezTo>
                <a:lnTo>
                  <a:pt x="1741817" y="512228"/>
                </a:lnTo>
                <a:cubicBezTo>
                  <a:pt x="1741817" y="543661"/>
                  <a:pt x="1716336" y="569142"/>
                  <a:pt x="1684903" y="569142"/>
                </a:cubicBezTo>
                <a:lnTo>
                  <a:pt x="56914" y="569142"/>
                </a:lnTo>
                <a:cubicBezTo>
                  <a:pt x="25481" y="569142"/>
                  <a:pt x="0" y="543661"/>
                  <a:pt x="0" y="512228"/>
                </a:cubicBezTo>
                <a:lnTo>
                  <a:pt x="0" y="56914"/>
                </a:lnTo>
                <a:close/>
              </a:path>
            </a:pathLst>
          </a:custGeom>
          <a:solidFill>
            <a:srgbClr val="E6F1EC"/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100" tIns="108100" rIns="108100" bIns="108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Subsecretaria de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368"/>
              </a:spcBef>
              <a:spcAft>
                <a:spcPts val="0"/>
              </a:spcAft>
              <a:buNone/>
            </a:pPr>
            <a:r>
              <a:rPr lang="pt-BR" sz="10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t-BR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</a:t>
            </a:r>
            <a:r>
              <a:rPr lang="pt-BR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pt-BR" sz="10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OSs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7;p3">
            <a:extLst>
              <a:ext uri="{FF2B5EF4-FFF2-40B4-BE49-F238E27FC236}">
                <a16:creationId xmlns:a16="http://schemas.microsoft.com/office/drawing/2014/main" id="{029C74BA-C23B-47F9-B4DF-200E7E1BC0E0}"/>
              </a:ext>
            </a:extLst>
          </p:cNvPr>
          <p:cNvSpPr/>
          <p:nvPr/>
        </p:nvSpPr>
        <p:spPr>
          <a:xfrm>
            <a:off x="1104282" y="2047925"/>
            <a:ext cx="1564146" cy="392684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8;p3">
            <a:extLst>
              <a:ext uri="{FF2B5EF4-FFF2-40B4-BE49-F238E27FC236}">
                <a16:creationId xmlns:a16="http://schemas.microsoft.com/office/drawing/2014/main" id="{BA1B1DDF-329C-4A43-AB85-030DA8D773A3}"/>
              </a:ext>
            </a:extLst>
          </p:cNvPr>
          <p:cNvSpPr/>
          <p:nvPr/>
        </p:nvSpPr>
        <p:spPr>
          <a:xfrm>
            <a:off x="1278076" y="2213030"/>
            <a:ext cx="1564146" cy="392684"/>
          </a:xfrm>
          <a:custGeom>
            <a:avLst/>
            <a:gdLst/>
            <a:ahLst/>
            <a:cxnLst/>
            <a:rect l="l" t="t" r="r" b="b"/>
            <a:pathLst>
              <a:path w="1564146" h="785369" extrusionOk="0">
                <a:moveTo>
                  <a:pt x="0" y="78537"/>
                </a:moveTo>
                <a:cubicBezTo>
                  <a:pt x="0" y="35162"/>
                  <a:pt x="35162" y="0"/>
                  <a:pt x="78537" y="0"/>
                </a:cubicBezTo>
                <a:lnTo>
                  <a:pt x="1485609" y="0"/>
                </a:lnTo>
                <a:cubicBezTo>
                  <a:pt x="1528984" y="0"/>
                  <a:pt x="1564146" y="35162"/>
                  <a:pt x="1564146" y="78537"/>
                </a:cubicBezTo>
                <a:lnTo>
                  <a:pt x="1564146" y="706832"/>
                </a:lnTo>
                <a:cubicBezTo>
                  <a:pt x="1564146" y="750207"/>
                  <a:pt x="1528984" y="785369"/>
                  <a:pt x="1485609" y="785369"/>
                </a:cubicBezTo>
                <a:lnTo>
                  <a:pt x="78537" y="785369"/>
                </a:lnTo>
                <a:cubicBezTo>
                  <a:pt x="35162" y="785369"/>
                  <a:pt x="0" y="750207"/>
                  <a:pt x="0" y="706832"/>
                </a:cubicBezTo>
                <a:lnTo>
                  <a:pt x="0" y="78537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575" tIns="91575" rIns="91575" bIns="91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Conselho Técnico-Científico - CTC</a:t>
            </a:r>
            <a:endParaRPr/>
          </a:p>
        </p:txBody>
      </p:sp>
      <p:cxnSp>
        <p:nvCxnSpPr>
          <p:cNvPr id="24" name="Google Shape;189;p3">
            <a:extLst>
              <a:ext uri="{FF2B5EF4-FFF2-40B4-BE49-F238E27FC236}">
                <a16:creationId xmlns:a16="http://schemas.microsoft.com/office/drawing/2014/main" id="{B8FC87E5-15D7-402F-BA55-E2AFCE476418}"/>
              </a:ext>
            </a:extLst>
          </p:cNvPr>
          <p:cNvCxnSpPr>
            <a:cxnSpLocks/>
          </p:cNvCxnSpPr>
          <p:nvPr/>
        </p:nvCxnSpPr>
        <p:spPr>
          <a:xfrm>
            <a:off x="7152248" y="1215693"/>
            <a:ext cx="0" cy="153177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190;p3">
            <a:extLst>
              <a:ext uri="{FF2B5EF4-FFF2-40B4-BE49-F238E27FC236}">
                <a16:creationId xmlns:a16="http://schemas.microsoft.com/office/drawing/2014/main" id="{F823C4C3-44DE-4893-940D-AC75ED7FF2C7}"/>
              </a:ext>
            </a:extLst>
          </p:cNvPr>
          <p:cNvCxnSpPr>
            <a:cxnSpLocks/>
          </p:cNvCxnSpPr>
          <p:nvPr/>
        </p:nvCxnSpPr>
        <p:spPr>
          <a:xfrm>
            <a:off x="7152248" y="706720"/>
            <a:ext cx="0" cy="128699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91;p3">
            <a:extLst>
              <a:ext uri="{FF2B5EF4-FFF2-40B4-BE49-F238E27FC236}">
                <a16:creationId xmlns:a16="http://schemas.microsoft.com/office/drawing/2014/main" id="{D87B94F0-B094-4880-BDBC-53A758A87BA3}"/>
              </a:ext>
            </a:extLst>
          </p:cNvPr>
          <p:cNvCxnSpPr>
            <a:cxnSpLocks/>
          </p:cNvCxnSpPr>
          <p:nvPr/>
        </p:nvCxnSpPr>
        <p:spPr>
          <a:xfrm flipV="1">
            <a:off x="1104282" y="2707693"/>
            <a:ext cx="6394787" cy="10244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192;p3">
            <a:extLst>
              <a:ext uri="{FF2B5EF4-FFF2-40B4-BE49-F238E27FC236}">
                <a16:creationId xmlns:a16="http://schemas.microsoft.com/office/drawing/2014/main" id="{E73C5AF4-A215-48C1-ACC1-3717BFE49068}"/>
              </a:ext>
            </a:extLst>
          </p:cNvPr>
          <p:cNvCxnSpPr>
            <a:cxnSpLocks/>
          </p:cNvCxnSpPr>
          <p:nvPr/>
        </p:nvCxnSpPr>
        <p:spPr>
          <a:xfrm rot="10800000" flipH="1">
            <a:off x="3170685" y="3085313"/>
            <a:ext cx="2467763" cy="17104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193;p3">
            <a:extLst>
              <a:ext uri="{FF2B5EF4-FFF2-40B4-BE49-F238E27FC236}">
                <a16:creationId xmlns:a16="http://schemas.microsoft.com/office/drawing/2014/main" id="{C483E83A-9D88-4ED5-94B2-2BEA3F9DFA4A}"/>
              </a:ext>
            </a:extLst>
          </p:cNvPr>
          <p:cNvCxnSpPr>
            <a:cxnSpLocks/>
          </p:cNvCxnSpPr>
          <p:nvPr/>
        </p:nvCxnSpPr>
        <p:spPr>
          <a:xfrm>
            <a:off x="4379734" y="2213030"/>
            <a:ext cx="0" cy="880835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194;p3">
            <a:extLst>
              <a:ext uri="{FF2B5EF4-FFF2-40B4-BE49-F238E27FC236}">
                <a16:creationId xmlns:a16="http://schemas.microsoft.com/office/drawing/2014/main" id="{C295BDC9-656C-485B-A2EE-4B6B2453B7CF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104283" y="2717937"/>
            <a:ext cx="0" cy="305543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195;p3">
            <a:extLst>
              <a:ext uri="{FF2B5EF4-FFF2-40B4-BE49-F238E27FC236}">
                <a16:creationId xmlns:a16="http://schemas.microsoft.com/office/drawing/2014/main" id="{F74167B4-FE20-4AC0-BA5E-D354A10508F5}"/>
              </a:ext>
            </a:extLst>
          </p:cNvPr>
          <p:cNvCxnSpPr>
            <a:cxnSpLocks/>
          </p:cNvCxnSpPr>
          <p:nvPr/>
        </p:nvCxnSpPr>
        <p:spPr>
          <a:xfrm>
            <a:off x="7492258" y="2707693"/>
            <a:ext cx="0" cy="315787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196;p3">
            <a:extLst>
              <a:ext uri="{FF2B5EF4-FFF2-40B4-BE49-F238E27FC236}">
                <a16:creationId xmlns:a16="http://schemas.microsoft.com/office/drawing/2014/main" id="{9D61D505-B88A-4FE0-BAA3-3C12CB014871}"/>
              </a:ext>
            </a:extLst>
          </p:cNvPr>
          <p:cNvCxnSpPr>
            <a:cxnSpLocks/>
          </p:cNvCxnSpPr>
          <p:nvPr/>
        </p:nvCxnSpPr>
        <p:spPr>
          <a:xfrm>
            <a:off x="1350698" y="4003837"/>
            <a:ext cx="0" cy="323501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197;p3">
            <a:extLst>
              <a:ext uri="{FF2B5EF4-FFF2-40B4-BE49-F238E27FC236}">
                <a16:creationId xmlns:a16="http://schemas.microsoft.com/office/drawing/2014/main" id="{83E565A7-CA36-469F-8FD4-15D82B2771FB}"/>
              </a:ext>
            </a:extLst>
          </p:cNvPr>
          <p:cNvCxnSpPr>
            <a:cxnSpLocks/>
          </p:cNvCxnSpPr>
          <p:nvPr/>
        </p:nvCxnSpPr>
        <p:spPr>
          <a:xfrm>
            <a:off x="7776647" y="4040376"/>
            <a:ext cx="0" cy="323501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198;p3">
            <a:extLst>
              <a:ext uri="{FF2B5EF4-FFF2-40B4-BE49-F238E27FC236}">
                <a16:creationId xmlns:a16="http://schemas.microsoft.com/office/drawing/2014/main" id="{E70F65A2-1CD8-4277-9D1B-EF7499121E16}"/>
              </a:ext>
            </a:extLst>
          </p:cNvPr>
          <p:cNvCxnSpPr>
            <a:cxnSpLocks/>
          </p:cNvCxnSpPr>
          <p:nvPr/>
        </p:nvCxnSpPr>
        <p:spPr>
          <a:xfrm>
            <a:off x="3144405" y="3093865"/>
            <a:ext cx="0" cy="323501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" name="Google Shape;199;p3">
            <a:extLst>
              <a:ext uri="{FF2B5EF4-FFF2-40B4-BE49-F238E27FC236}">
                <a16:creationId xmlns:a16="http://schemas.microsoft.com/office/drawing/2014/main" id="{113F76E1-048F-4B95-A610-0C61A95D92F3}"/>
              </a:ext>
            </a:extLst>
          </p:cNvPr>
          <p:cNvCxnSpPr>
            <a:cxnSpLocks/>
          </p:cNvCxnSpPr>
          <p:nvPr/>
        </p:nvCxnSpPr>
        <p:spPr>
          <a:xfrm>
            <a:off x="5610000" y="3085313"/>
            <a:ext cx="0" cy="323501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200;p3">
            <a:extLst>
              <a:ext uri="{FF2B5EF4-FFF2-40B4-BE49-F238E27FC236}">
                <a16:creationId xmlns:a16="http://schemas.microsoft.com/office/drawing/2014/main" id="{5550A9E2-659B-4242-BB20-CB1BF71408B6}"/>
              </a:ext>
            </a:extLst>
          </p:cNvPr>
          <p:cNvCxnSpPr>
            <a:cxnSpLocks/>
          </p:cNvCxnSpPr>
          <p:nvPr/>
        </p:nvCxnSpPr>
        <p:spPr>
          <a:xfrm>
            <a:off x="2842222" y="2440609"/>
            <a:ext cx="153751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6" name="Google Shape;201;p3">
            <a:extLst>
              <a:ext uri="{FF2B5EF4-FFF2-40B4-BE49-F238E27FC236}">
                <a16:creationId xmlns:a16="http://schemas.microsoft.com/office/drawing/2014/main" id="{2729F921-AE0E-4C01-912C-99096564D8D8}"/>
              </a:ext>
            </a:extLst>
          </p:cNvPr>
          <p:cNvCxnSpPr>
            <a:cxnSpLocks/>
          </p:cNvCxnSpPr>
          <p:nvPr/>
        </p:nvCxnSpPr>
        <p:spPr>
          <a:xfrm rot="10800000">
            <a:off x="4379630" y="461179"/>
            <a:ext cx="1960500" cy="0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" name="Google Shape;202;p3">
            <a:extLst>
              <a:ext uri="{FF2B5EF4-FFF2-40B4-BE49-F238E27FC236}">
                <a16:creationId xmlns:a16="http://schemas.microsoft.com/office/drawing/2014/main" id="{F59529DF-6C75-408B-96E5-07A3DAA52101}"/>
              </a:ext>
            </a:extLst>
          </p:cNvPr>
          <p:cNvCxnSpPr>
            <a:cxnSpLocks/>
          </p:cNvCxnSpPr>
          <p:nvPr/>
        </p:nvCxnSpPr>
        <p:spPr>
          <a:xfrm>
            <a:off x="4379630" y="461179"/>
            <a:ext cx="0" cy="732512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" name="Google Shape;200;p3">
            <a:extLst>
              <a:ext uri="{FF2B5EF4-FFF2-40B4-BE49-F238E27FC236}">
                <a16:creationId xmlns:a16="http://schemas.microsoft.com/office/drawing/2014/main" id="{9DF25501-3121-4EA8-B0F9-B5A930E4FD26}"/>
              </a:ext>
            </a:extLst>
          </p:cNvPr>
          <p:cNvCxnSpPr>
            <a:cxnSpLocks/>
          </p:cNvCxnSpPr>
          <p:nvPr/>
        </p:nvCxnSpPr>
        <p:spPr>
          <a:xfrm>
            <a:off x="4404566" y="2440609"/>
            <a:ext cx="1537512" cy="0"/>
          </a:xfrm>
          <a:prstGeom prst="straightConnector1">
            <a:avLst/>
          </a:prstGeom>
          <a:noFill/>
          <a:ln w="31750" cap="flat" cmpd="sng">
            <a:solidFill>
              <a:srgbClr val="025F6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9" name="Google Shape;187;p3">
            <a:extLst>
              <a:ext uri="{FF2B5EF4-FFF2-40B4-BE49-F238E27FC236}">
                <a16:creationId xmlns:a16="http://schemas.microsoft.com/office/drawing/2014/main" id="{0BB3F603-B3B1-4DD1-9930-CB0BDF97714D}"/>
              </a:ext>
            </a:extLst>
          </p:cNvPr>
          <p:cNvSpPr/>
          <p:nvPr/>
        </p:nvSpPr>
        <p:spPr>
          <a:xfrm>
            <a:off x="5887196" y="2100231"/>
            <a:ext cx="1564146" cy="392684"/>
          </a:xfrm>
          <a:prstGeom prst="roundRect">
            <a:avLst>
              <a:gd name="adj" fmla="val 10000"/>
            </a:avLst>
          </a:prstGeom>
          <a:solidFill>
            <a:srgbClr val="025F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8;p3">
            <a:extLst>
              <a:ext uri="{FF2B5EF4-FFF2-40B4-BE49-F238E27FC236}">
                <a16:creationId xmlns:a16="http://schemas.microsoft.com/office/drawing/2014/main" id="{9EBF48D2-2E28-40C6-AB7B-19B2916236CA}"/>
              </a:ext>
            </a:extLst>
          </p:cNvPr>
          <p:cNvSpPr/>
          <p:nvPr/>
        </p:nvSpPr>
        <p:spPr>
          <a:xfrm>
            <a:off x="6060990" y="2265336"/>
            <a:ext cx="1564146" cy="392684"/>
          </a:xfrm>
          <a:custGeom>
            <a:avLst/>
            <a:gdLst/>
            <a:ahLst/>
            <a:cxnLst/>
            <a:rect l="l" t="t" r="r" b="b"/>
            <a:pathLst>
              <a:path w="1564146" h="785369" extrusionOk="0">
                <a:moveTo>
                  <a:pt x="0" y="78537"/>
                </a:moveTo>
                <a:cubicBezTo>
                  <a:pt x="0" y="35162"/>
                  <a:pt x="35162" y="0"/>
                  <a:pt x="78537" y="0"/>
                </a:cubicBezTo>
                <a:lnTo>
                  <a:pt x="1485609" y="0"/>
                </a:lnTo>
                <a:cubicBezTo>
                  <a:pt x="1528984" y="0"/>
                  <a:pt x="1564146" y="35162"/>
                  <a:pt x="1564146" y="78537"/>
                </a:cubicBezTo>
                <a:lnTo>
                  <a:pt x="1564146" y="706832"/>
                </a:lnTo>
                <a:cubicBezTo>
                  <a:pt x="1564146" y="750207"/>
                  <a:pt x="1528984" y="785369"/>
                  <a:pt x="1485609" y="785369"/>
                </a:cubicBezTo>
                <a:lnTo>
                  <a:pt x="78537" y="785369"/>
                </a:lnTo>
                <a:cubicBezTo>
                  <a:pt x="35162" y="785369"/>
                  <a:pt x="0" y="750207"/>
                  <a:pt x="0" y="706832"/>
                </a:cubicBezTo>
                <a:lnTo>
                  <a:pt x="0" y="78537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12700" cap="flat" cmpd="sng">
            <a:solidFill>
              <a:srgbClr val="025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575" tIns="91575" rIns="91575" bIns="91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Núcleo de Inovação Tecnológica- NIT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39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AE27CE8-9214-4341-9EA7-4DB4330F12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541" y="92075"/>
            <a:ext cx="73151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6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</TotalTime>
  <Words>1684</Words>
  <Application>Microsoft Office PowerPoint</Application>
  <PresentationFormat>Personalizar</PresentationFormat>
  <Paragraphs>341</Paragraphs>
  <Slides>68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9" baseType="lpstr">
      <vt:lpstr>Arial</vt:lpstr>
      <vt:lpstr>Arial Narrow</vt:lpstr>
      <vt:lpstr>Avenir Black</vt:lpstr>
      <vt:lpstr>Calibri</vt:lpstr>
      <vt:lpstr>Corbel</vt:lpstr>
      <vt:lpstr>Helvetica</vt:lpstr>
      <vt:lpstr>Symbol</vt:lpstr>
      <vt:lpstr>Times New Roman</vt:lpstr>
      <vt:lpstr>Trebuchet MS Bold</vt:lpstr>
      <vt:lpstr>Wingdings</vt:lpstr>
      <vt:lpstr>Office Theme</vt:lpstr>
      <vt:lpstr>Apresentação do PowerPoint</vt:lpstr>
      <vt:lpstr>O que é o Cemaden Centro Nacional de Monitoramento e Alertas de Desastres Naturais</vt:lpstr>
      <vt:lpstr>Apresentação do PowerPoint</vt:lpstr>
      <vt:lpstr>Desastres</vt:lpstr>
      <vt:lpstr>Criação do Cemaden</vt:lpstr>
      <vt:lpstr>O Brasil tem um Sistema de Proteção e Defesa Civil</vt:lpstr>
      <vt:lpstr>Apresentação do PowerPoint</vt:lpstr>
      <vt:lpstr>Apresentação do PowerPoint</vt:lpstr>
      <vt:lpstr>Apresentação do PowerPoint</vt:lpstr>
      <vt:lpstr>Apresentação do PowerPoint</vt:lpstr>
      <vt:lpstr>Estrutura do Cemaden</vt:lpstr>
      <vt:lpstr>Apresentação do PowerPoint</vt:lpstr>
      <vt:lpstr>O papel do Cemaden</vt:lpstr>
      <vt:lpstr>Níveis dos alertas - Cemaden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Flash floods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Coastal vulnerability:  sea level rise and storm surges in Santos, SP</vt:lpstr>
      <vt:lpstr>Adaptation to SLR-EbA and infrastructure:  Experiences in Santos, SP</vt:lpstr>
      <vt:lpstr>Making emergency policies for disaster mitigation in NE Brazil</vt:lpstr>
      <vt:lpstr>Monitoring of drought Impacts by CEMADEN-Montlhy Bulletin </vt:lpstr>
      <vt:lpstr>Meteorology</vt:lpstr>
      <vt:lpstr>Sistema Cantareira: Weekly monitoring and early warning for water supply  system under drought risk</vt:lpstr>
      <vt:lpstr>Sistema Cantareira: Weekley monitoring and early warning for water supply  system under drought risk</vt:lpstr>
      <vt:lpstr>Weekly and monthly technical reports on Disaster Risk Reduction in the Brazilian territory</vt:lpstr>
      <vt:lpstr>Relação do Cemaden com estados e municípios</vt:lpstr>
      <vt:lpstr>Áreas de pesquisa</vt:lpstr>
      <vt:lpstr>Alinhamento com ODS e outras convenções</vt:lpstr>
      <vt:lpstr>Alinhamento com ODS e outras convenções</vt:lpstr>
      <vt:lpstr>Alinhamento com ODS</vt:lpstr>
      <vt:lpstr>Alinhamento com ODS</vt:lpstr>
      <vt:lpstr>Alinhamento com ODS</vt:lpstr>
      <vt:lpstr>Alinhamento com ODS</vt:lpstr>
      <vt:lpstr>Alinhamento com ODS</vt:lpstr>
      <vt:lpstr>Alinhamento com ODS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Rio Madeira, Porto Velho, 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fazer quando ocorre um desastre? A quem recorrer?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Dell</dc:creator>
  <dc:description/>
  <cp:lastModifiedBy>Luciana DE R Londe</cp:lastModifiedBy>
  <cp:revision>26</cp:revision>
  <dcterms:created xsi:type="dcterms:W3CDTF">2023-08-24T17:06:06Z</dcterms:created>
  <dcterms:modified xsi:type="dcterms:W3CDTF">2023-09-20T11:50:02Z</dcterms:modified>
  <dc:language>pt-BR</dc:language>
</cp:coreProperties>
</file>